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78" r:id="rId3"/>
    <p:sldId id="336" r:id="rId4"/>
    <p:sldId id="335" r:id="rId5"/>
    <p:sldId id="304" r:id="rId6"/>
    <p:sldId id="325" r:id="rId7"/>
    <p:sldId id="305" r:id="rId8"/>
    <p:sldId id="327" r:id="rId9"/>
    <p:sldId id="328" r:id="rId10"/>
    <p:sldId id="329" r:id="rId11"/>
    <p:sldId id="306" r:id="rId12"/>
    <p:sldId id="319" r:id="rId13"/>
    <p:sldId id="307" r:id="rId14"/>
    <p:sldId id="330" r:id="rId15"/>
    <p:sldId id="310" r:id="rId16"/>
    <p:sldId id="331" r:id="rId17"/>
    <p:sldId id="296" r:id="rId18"/>
    <p:sldId id="334" r:id="rId19"/>
    <p:sldId id="332" r:id="rId20"/>
    <p:sldId id="299" r:id="rId21"/>
    <p:sldId id="276" r:id="rId22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000000"/>
    <a:srgbClr val="003399"/>
    <a:srgbClr val="3366CC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60" autoAdjust="0"/>
    <p:restoredTop sz="94660"/>
  </p:normalViewPr>
  <p:slideViewPr>
    <p:cSldViewPr>
      <p:cViewPr>
        <p:scale>
          <a:sx n="70" d="100"/>
          <a:sy n="70" d="100"/>
        </p:scale>
        <p:origin x="-1589" y="-3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граждан по формам поступления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обращений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130</c:v>
                </c:pt>
                <c:pt idx="1">
                  <c:v>124</c:v>
                </c:pt>
                <c:pt idx="2">
                  <c:v>174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53-484C-9C02-344CFF19D3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Письменные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34</c:v>
                </c:pt>
                <c:pt idx="1">
                  <c:v>29</c:v>
                </c:pt>
                <c:pt idx="2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53-484C-9C02-344CFF19D3F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Электронная почта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</c:v>
                </c:pt>
                <c:pt idx="1">
                  <c:v>13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53-484C-9C02-344CFF19D3F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 ходе личного приема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353-484C-9C02-344CFF19D3F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Общественная приемная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83</c:v>
                </c:pt>
                <c:pt idx="1">
                  <c:v>80</c:v>
                </c:pt>
                <c:pt idx="2">
                  <c:v>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53-484C-9C02-344CFF19D3F2}"/>
            </c:ext>
          </c:extLst>
        </c:ser>
        <c:dLbls>
          <c:showVal val="1"/>
        </c:dLbls>
        <c:overlap val="-25"/>
        <c:axId val="101415552"/>
        <c:axId val="101433728"/>
      </c:barChart>
      <c:catAx>
        <c:axId val="1014155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1433728"/>
        <c:crosses val="autoZero"/>
        <c:auto val="1"/>
        <c:lblAlgn val="ctr"/>
        <c:lblOffset val="100"/>
      </c:catAx>
      <c:valAx>
        <c:axId val="10143372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141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63831027145706"/>
          <c:y val="0.10188370188370192"/>
          <c:w val="0.76723361387055899"/>
          <c:h val="0.1206983451557320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граждан по источникам поступления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2"/>
              <c:layout>
                <c:manualLayout>
                  <c:x val="4.0160642570281095E-3"/>
                  <c:y val="-6.5753424657534934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F6-49FE-A6E7-14948EAEF7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 Президента РФ</c:v>
                </c:pt>
                <c:pt idx="1">
                  <c:v>Правительство РФ</c:v>
                </c:pt>
                <c:pt idx="2">
                  <c:v>Федеральные органы</c:v>
                </c:pt>
                <c:pt idx="3">
                  <c:v>Депутаты ФС РФ</c:v>
                </c:pt>
                <c:pt idx="4">
                  <c:v>органы прокуратуры</c:v>
                </c:pt>
                <c:pt idx="5">
                  <c:v>Правительство  Воронежской области </c:v>
                </c:pt>
                <c:pt idx="6">
                  <c:v>заявитель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19</c:v>
                </c:pt>
                <c:pt idx="1">
                  <c:v>7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24</c:v>
                </c:pt>
                <c:pt idx="6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62-431F-A0C5-DAC6BEE4EC7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3"/>
              <c:layout>
                <c:manualLayout>
                  <c:x val="1.0040160642570307E-2"/>
                  <c:y val="-7.6712328767123333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F6-49FE-A6E7-14948EAEF791}"/>
                </c:ext>
              </c:extLst>
            </c:dLbl>
            <c:dLbl>
              <c:idx val="4"/>
              <c:layout>
                <c:manualLayout>
                  <c:x val="8.0321285140561513E-3"/>
                  <c:y val="-8.4018264840182696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F6-49FE-A6E7-14948EAEF791}"/>
                </c:ext>
              </c:extLst>
            </c:dLbl>
            <c:dLbl>
              <c:idx val="5"/>
              <c:layout>
                <c:manualLayout>
                  <c:x val="8.0321285140560784E-3"/>
                  <c:y val="-7.305936073059374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F6-49FE-A6E7-14948EAEF791}"/>
                </c:ext>
              </c:extLst>
            </c:dLbl>
            <c:dLbl>
              <c:idx val="6"/>
              <c:layout>
                <c:manualLayout>
                  <c:x val="2.0080321285140612E-3"/>
                  <c:y val="-1.7715528921716663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F6-49FE-A6E7-14948EAEF7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 Президента РФ</c:v>
                </c:pt>
                <c:pt idx="1">
                  <c:v>Правительство РФ</c:v>
                </c:pt>
                <c:pt idx="2">
                  <c:v>Федеральные органы</c:v>
                </c:pt>
                <c:pt idx="3">
                  <c:v>Депутаты ФС РФ</c:v>
                </c:pt>
                <c:pt idx="4">
                  <c:v>органы прокуратуры</c:v>
                </c:pt>
                <c:pt idx="5">
                  <c:v>Правительство  Воронежской области </c:v>
                </c:pt>
                <c:pt idx="6">
                  <c:v>заявитель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18</c:v>
                </c:pt>
                <c:pt idx="6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62-431F-A0C5-DAC6BEE4EC7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 Президента РФ</c:v>
                </c:pt>
                <c:pt idx="1">
                  <c:v>Правительство РФ</c:v>
                </c:pt>
                <c:pt idx="2">
                  <c:v>Федеральные органы</c:v>
                </c:pt>
                <c:pt idx="3">
                  <c:v>Депутаты ФС РФ</c:v>
                </c:pt>
                <c:pt idx="4">
                  <c:v>органы прокуратуры</c:v>
                </c:pt>
                <c:pt idx="5">
                  <c:v>Правительство  Воронежской области </c:v>
                </c:pt>
                <c:pt idx="6">
                  <c:v>заявитель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9</c:v>
                </c:pt>
                <c:pt idx="6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962-431F-A0C5-DAC6BEE4EC79}"/>
            </c:ext>
          </c:extLst>
        </c:ser>
        <c:dLbls>
          <c:showVal val="1"/>
        </c:dLbls>
        <c:gapWidth val="100"/>
        <c:overlap val="-24"/>
        <c:axId val="103084800"/>
        <c:axId val="103086336"/>
      </c:barChart>
      <c:catAx>
        <c:axId val="103084800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3086336"/>
        <c:crosses val="autoZero"/>
        <c:auto val="1"/>
        <c:lblAlgn val="ctr"/>
        <c:lblOffset val="100"/>
      </c:catAx>
      <c:valAx>
        <c:axId val="1030863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3084800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обращений</a:t>
            </a:r>
          </a:p>
        </c:rich>
      </c:tx>
      <c:layout>
        <c:manualLayout>
          <c:xMode val="edge"/>
          <c:yMode val="edge"/>
          <c:x val="0.33224530961407633"/>
          <c:y val="3.9341174721281714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2.700617283950621E-2"/>
          <c:y val="9.092111739140496E-2"/>
          <c:w val="0.94753086419753052"/>
          <c:h val="0.832326965796865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ЖКХ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12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F8-4510-9E25-1D2697CD95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Экономика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</c:v>
                </c:pt>
                <c:pt idx="1">
                  <c:v>15</c:v>
                </c:pt>
                <c:pt idx="2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F8-4510-9E25-1D2697CD95F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Социальная сфера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13</c:v>
                </c:pt>
                <c:pt idx="1">
                  <c:v>14</c:v>
                </c:pt>
                <c:pt idx="2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F8-4510-9E25-1D2697CD95F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Государство, общество,политика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4F8-4510-9E25-1D2697CD95F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Оборона и безопасность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1"/>
              <c:layout>
                <c:manualLayout>
                  <c:x val="0"/>
                  <c:y val="-9.925558312655126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F8-4510-9E25-1D2697CD95FC}"/>
                </c:ext>
              </c:extLst>
            </c:dLbl>
            <c:dLbl>
              <c:idx val="2"/>
              <c:layout>
                <c:manualLayout>
                  <c:x val="6.9444444444444892E-3"/>
                  <c:y val="-1.654259718775856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F8-4510-9E25-1D2697CD95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6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4F8-4510-9E25-1D2697CD95FC}"/>
            </c:ext>
          </c:extLst>
        </c:ser>
        <c:dLbls>
          <c:showVal val="1"/>
        </c:dLbls>
        <c:gapWidth val="95"/>
        <c:overlap val="100"/>
        <c:axId val="115075328"/>
        <c:axId val="117731328"/>
      </c:barChart>
      <c:catAx>
        <c:axId val="1150753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7731328"/>
        <c:crosses val="autoZero"/>
        <c:auto val="1"/>
        <c:lblAlgn val="ctr"/>
        <c:lblOffset val="100"/>
      </c:catAx>
      <c:valAx>
        <c:axId val="11773132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507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216753099099329E-2"/>
          <c:y val="8.96608767576519E-2"/>
          <c:w val="0.89833263595673329"/>
          <c:h val="8.923493744423402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431" cy="497915"/>
          </a:xfrm>
          <a:prstGeom prst="rect">
            <a:avLst/>
          </a:prstGeom>
        </p:spPr>
        <p:txBody>
          <a:bodyPr vert="horz" lIns="90873" tIns="45437" rIns="90873" bIns="4543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988" y="0"/>
            <a:ext cx="2971431" cy="497915"/>
          </a:xfrm>
          <a:prstGeom prst="rect">
            <a:avLst/>
          </a:prstGeom>
        </p:spPr>
        <p:txBody>
          <a:bodyPr vert="horz" lIns="90873" tIns="45437" rIns="90873" bIns="45437" rtlCol="0"/>
          <a:lstStyle>
            <a:lvl1pPr algn="r">
              <a:defRPr sz="1200"/>
            </a:lvl1pPr>
          </a:lstStyle>
          <a:p>
            <a:fld id="{8A73630F-419E-4AC9-9A25-E6D3E3125CAF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73" tIns="45437" rIns="90873" bIns="4543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958" y="4723886"/>
            <a:ext cx="5486084" cy="4476506"/>
          </a:xfrm>
          <a:prstGeom prst="rect">
            <a:avLst/>
          </a:prstGeom>
        </p:spPr>
        <p:txBody>
          <a:bodyPr vert="horz" lIns="90873" tIns="45437" rIns="90873" bIns="4543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198"/>
            <a:ext cx="2971431" cy="497915"/>
          </a:xfrm>
          <a:prstGeom prst="rect">
            <a:avLst/>
          </a:prstGeom>
        </p:spPr>
        <p:txBody>
          <a:bodyPr vert="horz" lIns="90873" tIns="45437" rIns="90873" bIns="4543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988" y="9446198"/>
            <a:ext cx="2971431" cy="497915"/>
          </a:xfrm>
          <a:prstGeom prst="rect">
            <a:avLst/>
          </a:prstGeom>
        </p:spPr>
        <p:txBody>
          <a:bodyPr vert="horz" lIns="90873" tIns="45437" rIns="90873" bIns="45437" rtlCol="0" anchor="b"/>
          <a:lstStyle>
            <a:lvl1pPr algn="r">
              <a:defRPr sz="1200"/>
            </a:lvl1pPr>
          </a:lstStyle>
          <a:p>
            <a:fld id="{81BC9DEC-D88E-4F28-AECD-C5B5FFEF6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742950"/>
            <a:ext cx="4943475" cy="3708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36612">
              <a:defRPr/>
            </a:pPr>
            <a:fld id="{214DD988-8BA7-4CC4-9DE0-F210A5A6D3A7}" type="slidenum">
              <a:rPr lang="ru-RU" smtClean="0">
                <a:solidFill>
                  <a:prstClr val="black"/>
                </a:solidFill>
              </a:rPr>
              <a:pPr defTabSz="1036612">
                <a:defRPr/>
              </a:pPr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032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74A-3437-4D4B-9F2D-4271A31031C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D68F-C7AC-468C-A080-AE1FC6A0E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74A-3437-4D4B-9F2D-4271A31031C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D68F-C7AC-468C-A080-AE1FC6A0E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74A-3437-4D4B-9F2D-4271A31031C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D68F-C7AC-468C-A080-AE1FC6A0E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74A-3437-4D4B-9F2D-4271A31031C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D68F-C7AC-468C-A080-AE1FC6A0E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74A-3437-4D4B-9F2D-4271A31031C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D68F-C7AC-468C-A080-AE1FC6A0E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74A-3437-4D4B-9F2D-4271A31031C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D68F-C7AC-468C-A080-AE1FC6A0E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74A-3437-4D4B-9F2D-4271A31031C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D68F-C7AC-468C-A080-AE1FC6A0E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74A-3437-4D4B-9F2D-4271A31031C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D68F-C7AC-468C-A080-AE1FC6A0E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74A-3437-4D4B-9F2D-4271A31031C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D68F-C7AC-468C-A080-AE1FC6A0E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74A-3437-4D4B-9F2D-4271A31031C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D68F-C7AC-468C-A080-AE1FC6A0E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74A-3437-4D4B-9F2D-4271A31031C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E0D68F-C7AC-468C-A080-AE1FC6A0E5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E7F74A-3437-4D4B-9F2D-4271A31031C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E0D68F-C7AC-468C-A080-AE1FC6A0E57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0"/>
            <a:ext cx="45717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69875" algn="just"/>
            <a:endParaRPr lang="ru-RU" sz="1400" dirty="0">
              <a:cs typeface="Times New Roman" pitchFamily="18" charset="0"/>
            </a:endParaRPr>
          </a:p>
          <a:p>
            <a:pPr indent="269875" algn="just"/>
            <a:endParaRPr lang="ru-RU" sz="1400" dirty="0">
              <a:cs typeface="Times New Roman" pitchFamily="18" charset="0"/>
            </a:endParaRPr>
          </a:p>
          <a:p>
            <a:pPr indent="269875" algn="just"/>
            <a:endParaRPr lang="ru-RU" sz="1400" dirty="0">
              <a:cs typeface="Times New Roman" pitchFamily="18" charset="0"/>
            </a:endParaRPr>
          </a:p>
          <a:p>
            <a:pPr indent="269875" algn="just"/>
            <a:endParaRPr lang="ru-RU" sz="1400" dirty="0">
              <a:cs typeface="Times New Roman" pitchFamily="18" charset="0"/>
            </a:endParaRPr>
          </a:p>
          <a:p>
            <a:pPr indent="269875" algn="just"/>
            <a:endParaRPr lang="ru-RU" sz="1400" dirty="0">
              <a:cs typeface="Times New Roman" pitchFamily="18" charset="0"/>
            </a:endParaRPr>
          </a:p>
          <a:p>
            <a:pPr indent="269875" algn="just"/>
            <a:endParaRPr lang="ru-RU" sz="1400" dirty="0">
              <a:cs typeface="Times New Roman" pitchFamily="18" charset="0"/>
            </a:endParaRPr>
          </a:p>
          <a:p>
            <a:pPr indent="269875" algn="just"/>
            <a:endParaRPr lang="ru-RU" sz="1400" dirty="0">
              <a:cs typeface="Times New Roman" pitchFamily="18" charset="0"/>
            </a:endParaRPr>
          </a:p>
        </p:txBody>
      </p:sp>
      <p:pic>
        <p:nvPicPr>
          <p:cNvPr id="6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7016" cy="642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9512" y="987112"/>
            <a:ext cx="8856984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3813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Информация о работе с обращениями граждан                    в </a:t>
            </a:r>
            <a:r>
              <a:rPr lang="ru-RU" sz="5400" b="1" dirty="0" err="1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Поворинском</a:t>
            </a:r>
            <a:r>
              <a:rPr lang="ru-RU" sz="54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муниципальном районе</a:t>
            </a:r>
          </a:p>
          <a:p>
            <a:pPr lvl="0" indent="33813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2022 году.</a:t>
            </a:r>
          </a:p>
          <a:p>
            <a:pPr lvl="0" indent="338138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27.02.2023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142852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Поворинский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муниципальный район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0000CC"/>
                </a:solidFill>
              </a:rPr>
              <a:t>По сравнению с аналогичным периодом 2021 года отмечается :</a:t>
            </a:r>
          </a:p>
          <a:p>
            <a:pPr algn="just"/>
            <a:r>
              <a:rPr lang="ru-RU" sz="2400" dirty="0" smtClean="0">
                <a:solidFill>
                  <a:srgbClr val="0000CC"/>
                </a:solidFill>
              </a:rPr>
              <a:t>- увеличение количества письменных обращений, поступивших на рассмотрение   в Правительство Воронежской области ( + 6 </a:t>
            </a:r>
            <a:r>
              <a:rPr lang="ru-RU" sz="2400" dirty="0" err="1" smtClean="0">
                <a:solidFill>
                  <a:srgbClr val="0000CC"/>
                </a:solidFill>
              </a:rPr>
              <a:t>обр</a:t>
            </a:r>
            <a:r>
              <a:rPr lang="ru-RU" sz="2400" dirty="0" smtClean="0">
                <a:solidFill>
                  <a:srgbClr val="0000CC"/>
                </a:solidFill>
              </a:rPr>
              <a:t>) ;   </a:t>
            </a:r>
          </a:p>
          <a:p>
            <a:pPr algn="just"/>
            <a:r>
              <a:rPr lang="ru-RU" sz="2400" dirty="0" smtClean="0">
                <a:solidFill>
                  <a:srgbClr val="0000CC"/>
                </a:solidFill>
              </a:rPr>
              <a:t>-увеличение количества письменных обращений , поступивших на рассмотрение в органы прокуратуры   ( +3 обр.) </a:t>
            </a:r>
          </a:p>
          <a:p>
            <a:pPr algn="just"/>
            <a:r>
              <a:rPr lang="ru-RU" sz="2400" dirty="0" smtClean="0">
                <a:solidFill>
                  <a:srgbClr val="0000CC"/>
                </a:solidFill>
              </a:rPr>
              <a:t>Тематическая направленность </a:t>
            </a:r>
            <a:r>
              <a:rPr lang="ru-RU" sz="2400" b="1" dirty="0" smtClean="0">
                <a:solidFill>
                  <a:srgbClr val="0000CC"/>
                </a:solidFill>
              </a:rPr>
              <a:t>письменных обращений</a:t>
            </a:r>
            <a:r>
              <a:rPr lang="ru-RU" sz="2400" dirty="0" smtClean="0">
                <a:solidFill>
                  <a:srgbClr val="0000CC"/>
                </a:solidFill>
              </a:rPr>
              <a:t> выглядит следующим образом:</a:t>
            </a:r>
          </a:p>
          <a:p>
            <a:pPr algn="just"/>
            <a:r>
              <a:rPr lang="ru-RU" sz="2400" dirty="0" smtClean="0">
                <a:solidFill>
                  <a:srgbClr val="0000CC"/>
                </a:solidFill>
              </a:rPr>
              <a:t>( с учетом общественной приемной губернатора ):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07504" y="789260"/>
          <a:ext cx="9036496" cy="5952108"/>
        </p:xfrm>
        <a:graphic>
          <a:graphicData uri="http://schemas.openxmlformats.org/drawingml/2006/table">
            <a:tbl>
              <a:tblPr/>
              <a:tblGrid>
                <a:gridCol w="2409514"/>
                <a:gridCol w="2155504"/>
                <a:gridCol w="2154609"/>
                <a:gridCol w="2316869"/>
              </a:tblGrid>
              <a:tr h="2316030">
                <a:tc>
                  <a:txBody>
                    <a:bodyPr/>
                    <a:lstStyle/>
                    <a:p>
                      <a:pPr algn="ctr"/>
                      <a:endParaRPr lang="ru-RU" sz="19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9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Тематика обращений</a:t>
                      </a:r>
                      <a:endParaRPr lang="ru-RU" sz="11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42" marR="65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1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9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2022 год</a:t>
                      </a:r>
                      <a:endParaRPr lang="ru-RU" sz="11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9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абсолютных цифрах и процентах </a:t>
                      </a:r>
                      <a:endParaRPr lang="ru-RU" sz="11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42" marR="65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1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9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lang="ru-RU" sz="11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9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абсолютных цифрах и процентах </a:t>
                      </a:r>
                      <a:endParaRPr lang="ru-RU" sz="11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42" marR="65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9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2020 год</a:t>
                      </a:r>
                      <a:endParaRPr lang="ru-RU" sz="11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tabLst>
                          <a:tab pos="987425" algn="l"/>
                        </a:tabLst>
                      </a:pPr>
                      <a:r>
                        <a:rPr lang="ru-RU" sz="19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абсолютных цифрах и процентах</a:t>
                      </a:r>
                      <a:endParaRPr lang="ru-RU" sz="11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42" marR="65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066"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государство, общество, политика</a:t>
                      </a:r>
                      <a:endParaRPr lang="ru-RU" sz="11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42" marR="65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1(2%)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5(10%)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010">
                <a:tc>
                  <a:txBody>
                    <a:bodyPr/>
                    <a:lstStyle/>
                    <a:p>
                      <a:r>
                        <a:rPr lang="ru-RU" sz="19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социальная сфера</a:t>
                      </a:r>
                      <a:endParaRPr lang="ru-RU" sz="1100" b="1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42" marR="65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13(30%)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14(33%)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23(48%)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86">
                <a:tc>
                  <a:txBody>
                    <a:bodyPr/>
                    <a:lstStyle/>
                    <a:p>
                      <a:r>
                        <a:rPr lang="ru-RU" sz="19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экономика</a:t>
                      </a:r>
                      <a:endParaRPr lang="ru-RU" sz="1100" b="1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42" marR="65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17(40 %)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15(29 %)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16(33%)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010">
                <a:tc>
                  <a:txBody>
                    <a:bodyPr/>
                    <a:lstStyle/>
                    <a:p>
                      <a:r>
                        <a:rPr lang="ru-RU" sz="19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оборона и безопасность</a:t>
                      </a:r>
                      <a:endParaRPr lang="ru-RU" sz="1100" b="1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42" marR="65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6(14%)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1(2%)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2(4%)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54">
                <a:tc>
                  <a:txBody>
                    <a:bodyPr/>
                    <a:lstStyle/>
                    <a:p>
                      <a:r>
                        <a:rPr lang="ru-RU" sz="19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ЖКХ</a:t>
                      </a:r>
                      <a:endParaRPr lang="ru-RU" sz="1100" b="1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42" marR="65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6(14%)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12(36%)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2(4%)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188640"/>
            <a:ext cx="201850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2648"/>
            <a:ext cx="8229600" cy="45719"/>
          </a:xfrm>
        </p:spPr>
        <p:txBody>
          <a:bodyPr>
            <a:noAutofit/>
          </a:bodyPr>
          <a:lstStyle/>
          <a:p>
            <a:endParaRPr lang="ru-RU" sz="36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836711"/>
          <a:ext cx="8229600" cy="583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8208912" cy="498383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solidFill>
                  <a:srgbClr val="0000CC"/>
                </a:solidFill>
              </a:rPr>
              <a:t>Увеличение по сравнению с аналогичными периодами прошлых лет произошло по тематике  « Оборона и безопасность» на 5 обращений , в основном это вопросы, связанные  с обращениями граждан по нарушению тишины и покоя  в многоквартирных домах.</a:t>
            </a:r>
          </a:p>
          <a:p>
            <a:pPr algn="just"/>
            <a:r>
              <a:rPr lang="ru-RU" dirty="0" smtClean="0">
                <a:solidFill>
                  <a:srgbClr val="0000CC"/>
                </a:solidFill>
              </a:rPr>
              <a:t>Примерно на прежнем уровне, в сравнении с аналогичными периодами 2021 и 2020 годов, сохранилось количество обращений по вопросам, касающимся;</a:t>
            </a:r>
          </a:p>
          <a:p>
            <a:pPr algn="just"/>
            <a:r>
              <a:rPr lang="ru-RU" dirty="0" smtClean="0">
                <a:solidFill>
                  <a:srgbClr val="0000CC"/>
                </a:solidFill>
              </a:rPr>
              <a:t>- благоустройства автомобильных дорог местного значения общего пользования -7 обращений;</a:t>
            </a:r>
          </a:p>
          <a:p>
            <a:pPr algn="just"/>
            <a:r>
              <a:rPr lang="ru-RU" dirty="0" smtClean="0">
                <a:solidFill>
                  <a:srgbClr val="0000CC"/>
                </a:solidFill>
              </a:rPr>
              <a:t>- уличного освещения в сельских поселениях  района-2 обращения;</a:t>
            </a:r>
          </a:p>
          <a:p>
            <a:pPr algn="just"/>
            <a:r>
              <a:rPr lang="ru-RU" dirty="0" smtClean="0">
                <a:solidFill>
                  <a:srgbClr val="0000CC"/>
                </a:solidFill>
              </a:rPr>
              <a:t> -улучшения жилищных условий, предоставление жилого помещения по договору социального найма гражданам -3 обращения и др.</a:t>
            </a:r>
            <a:endParaRPr lang="ru-RU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424936" cy="6120680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solidFill>
                  <a:srgbClr val="0000CC"/>
                </a:solidFill>
              </a:rPr>
              <a:t>Наибольшее количество  обращений и запросов                           ( письменных и на личном приеме с учетом общественной приемной губернатора ) за  2022 год  поступило от жителей  городского поселения город  Поворино – 92 обращения или 72% от общего количества обращений, </a:t>
            </a:r>
            <a:r>
              <a:rPr lang="ru-RU" sz="2200" dirty="0" err="1" smtClean="0">
                <a:solidFill>
                  <a:srgbClr val="0000CC"/>
                </a:solidFill>
              </a:rPr>
              <a:t>Байчуровского</a:t>
            </a:r>
            <a:r>
              <a:rPr lang="ru-RU" sz="2200" dirty="0" smtClean="0">
                <a:solidFill>
                  <a:srgbClr val="0000CC"/>
                </a:solidFill>
              </a:rPr>
              <a:t> сельского поселения -13 обращений или 10 % от общего количества обращений. Рождественского  сельского поселения- 10 обращений  или 6 % от общего количества обращений.</a:t>
            </a:r>
          </a:p>
          <a:p>
            <a:pPr algn="just"/>
            <a:r>
              <a:rPr lang="ru-RU" sz="2200" dirty="0" smtClean="0">
                <a:solidFill>
                  <a:srgbClr val="0000CC"/>
                </a:solidFill>
              </a:rPr>
              <a:t>Тематика обращений, поступивших в администрацию Президента Российской Федерации, Правительство области  за 2022 год   в основном   связана  с благоустройством дорог местного значения общего пользования, обращений с твердыми коммунальными отходами , уличного освещения в сельских поселениях, социального обеспечения.    </a:t>
            </a:r>
            <a:endParaRPr lang="ru-RU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712968" cy="6858000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solidFill>
                  <a:srgbClr val="0000CC"/>
                </a:solidFill>
              </a:rPr>
              <a:t>Изучение состава заявителей, обратившихся в органы местного самоуправления, Правительство Воронежской области, администрацию Президента РФ  показывает, что большинство из них или 71,6 процент  составляют пенсионеры, граждане преклонного возраста, 9 процентов – люди, не имеющие работы, 6 процентов- работающее население и   иные категории граждан (включая   « </a:t>
            </a:r>
            <a:r>
              <a:rPr lang="ru-RU" sz="2200" dirty="0" err="1" smtClean="0">
                <a:solidFill>
                  <a:srgbClr val="0000CC"/>
                </a:solidFill>
              </a:rPr>
              <a:t>многопишущих</a:t>
            </a:r>
            <a:r>
              <a:rPr lang="ru-RU" sz="2200" dirty="0" smtClean="0">
                <a:solidFill>
                  <a:srgbClr val="0000CC"/>
                </a:solidFill>
              </a:rPr>
              <a:t> авторов»), например - 26 обращений Петрова Е.А. или 20 % от общего количества обращений и 55,3 %  от обращений в  ОМСУ и ИОГВ, надзорные органы.</a:t>
            </a:r>
          </a:p>
          <a:p>
            <a:pPr algn="just"/>
            <a:r>
              <a:rPr lang="ru-RU" sz="2200" dirty="0" smtClean="0">
                <a:solidFill>
                  <a:srgbClr val="0000CC"/>
                </a:solidFill>
              </a:rPr>
              <a:t>В соответствии   с Порядком  организации « обратной связи» по результатам рассмотрения обращений, утвержденным распоряжением  от 09.07.2019г. № 648-р и  Методикой организации  внутреннего контроля за соблюдением порядка рассмотрения обращений граждан, утвержденной распоряжением от 15.11.2019г. № 1044-р,  ответственными сотрудниками  администрации Поворинского муниципального района проводится  регулярная работа, направленная на повышение доверия населения и укрепление авторитета органов местного самоуправления. </a:t>
            </a:r>
            <a:endParaRPr lang="ru-RU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solidFill>
                  <a:srgbClr val="0000CC"/>
                </a:solidFill>
              </a:rPr>
              <a:t>Осуществление внутреннего контроля за соблюдением порядка рассмотрения обращений граждан  способствует  предупреждению  нарушений порядка и сроков    рассмотрения обращений граждан, повышения качества их рассмотрения (полноты, всесторонности и объективности).</a:t>
            </a:r>
          </a:p>
          <a:p>
            <a:pPr algn="just"/>
            <a:r>
              <a:rPr lang="ru-RU" sz="2200" dirty="0" smtClean="0">
                <a:solidFill>
                  <a:srgbClr val="0000CC"/>
                </a:solidFill>
              </a:rPr>
              <a:t>В рамках проводимой работы, направленной на повышение эффективности и результативности работы   освещались вопросы  деятельности органов местного самоуправления по работе с обращениями граждан. Так, за  2022 год  администрацией района было инициировано 16 публикаций в Интернете и 8 публикаций в районном  СМИ, общественной приемной губернатора области - 45 публикаций в Интернете, 26  публикаций в районном  СМИ. </a:t>
            </a:r>
          </a:p>
          <a:p>
            <a:endParaRPr lang="ru-RU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136904" cy="62373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Анализ результативности  исполнения  обращений граждан  выглядит следующим образом : </a:t>
            </a:r>
          </a:p>
          <a:p>
            <a:pPr algn="just"/>
            <a:endParaRPr lang="ru-RU" sz="1400" b="1" dirty="0" smtClean="0">
              <a:solidFill>
                <a:srgbClr val="0000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142852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Поворинский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муниципальный район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1628800"/>
          <a:ext cx="8712968" cy="4323463"/>
        </p:xfrm>
        <a:graphic>
          <a:graphicData uri="http://schemas.openxmlformats.org/drawingml/2006/table">
            <a:tbl>
              <a:tblPr/>
              <a:tblGrid>
                <a:gridCol w="3527388"/>
                <a:gridCol w="2233252"/>
                <a:gridCol w="2952328"/>
              </a:tblGrid>
              <a:tr h="1016493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03399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00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  2022 год</a:t>
                      </a:r>
                      <a:endParaRPr lang="ru-RU" sz="2400" dirty="0">
                        <a:solidFill>
                          <a:srgbClr val="003399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 indent="-54610" algn="ctr">
                        <a:spcAft>
                          <a:spcPts val="0"/>
                        </a:spcAft>
                      </a:pPr>
                      <a:r>
                        <a:rPr lang="ru-RU" sz="2400" b="1" kern="100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 2021 год</a:t>
                      </a:r>
                      <a:endParaRPr lang="ru-RU" sz="2400" dirty="0">
                        <a:solidFill>
                          <a:srgbClr val="003399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747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3399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«Меры приняты и вопросы решены»,</a:t>
                      </a:r>
                      <a:r>
                        <a:rPr lang="ru-RU" sz="2400" b="1" baseline="0" dirty="0" smtClean="0">
                          <a:solidFill>
                            <a:srgbClr val="003399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в том числе:</a:t>
                      </a:r>
                      <a:endParaRPr lang="ru-RU" sz="2400" dirty="0">
                        <a:solidFill>
                          <a:srgbClr val="003399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40%</a:t>
                      </a:r>
                      <a:endParaRPr lang="ru-RU" sz="2400" dirty="0">
                        <a:solidFill>
                          <a:srgbClr val="0000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32,8%</a:t>
                      </a:r>
                      <a:endParaRPr lang="ru-RU" sz="2400" dirty="0">
                        <a:solidFill>
                          <a:srgbClr val="0000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3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/>
                      </a:pPr>
                      <a:r>
                        <a:rPr lang="ru-RU" sz="2400" dirty="0" smtClean="0">
                          <a:solidFill>
                            <a:srgbClr val="003399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-администрация района</a:t>
                      </a:r>
                      <a:endParaRPr lang="ru-RU" sz="2400" dirty="0">
                        <a:solidFill>
                          <a:srgbClr val="003399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25,6%</a:t>
                      </a:r>
                      <a:endParaRPr lang="ru-RU" sz="2400" dirty="0">
                        <a:solidFill>
                          <a:srgbClr val="0000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21,4 </a:t>
                      </a:r>
                      <a:r>
                        <a:rPr lang="ru-RU" sz="2400" b="1" dirty="0">
                          <a:solidFill>
                            <a:srgbClr val="0000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2400" dirty="0">
                        <a:solidFill>
                          <a:srgbClr val="0000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/>
                      </a:pPr>
                      <a:r>
                        <a:rPr lang="ru-RU" sz="2400" dirty="0" smtClean="0">
                          <a:solidFill>
                            <a:srgbClr val="003399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-общественная приемная</a:t>
                      </a:r>
                      <a:endParaRPr lang="ru-RU" sz="2400" dirty="0">
                        <a:solidFill>
                          <a:srgbClr val="003399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49,4 </a:t>
                      </a:r>
                      <a:r>
                        <a:rPr lang="ru-RU" sz="2400" b="1" dirty="0">
                          <a:solidFill>
                            <a:srgbClr val="0000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2400" dirty="0">
                        <a:solidFill>
                          <a:srgbClr val="0000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33,8 </a:t>
                      </a:r>
                      <a:r>
                        <a:rPr lang="ru-RU" sz="2400" b="1" dirty="0">
                          <a:solidFill>
                            <a:srgbClr val="0000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2400" dirty="0">
                        <a:solidFill>
                          <a:srgbClr val="0000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4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/>
                      </a:pPr>
                      <a:r>
                        <a:rPr lang="ru-RU" sz="2400" b="1" kern="100" dirty="0">
                          <a:solidFill>
                            <a:srgbClr val="003399"/>
                          </a:solidFill>
                          <a:latin typeface="+mn-lt"/>
                          <a:ea typeface="Lucida Sans Unicode"/>
                          <a:cs typeface="Times New Roman" pitchFamily="18" charset="0"/>
                        </a:rPr>
                        <a:t>«Разъяснено» </a:t>
                      </a:r>
                      <a:endParaRPr lang="ru-RU" sz="2400" dirty="0">
                        <a:solidFill>
                          <a:srgbClr val="003399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2400" dirty="0">
                        <a:solidFill>
                          <a:srgbClr val="0000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67,2%</a:t>
                      </a:r>
                      <a:endParaRPr lang="ru-RU" sz="2400" dirty="0">
                        <a:solidFill>
                          <a:srgbClr val="0000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78609" y="6119170"/>
            <a:ext cx="2133600" cy="347760"/>
          </a:xfrm>
        </p:spPr>
        <p:txBody>
          <a:bodyPr/>
          <a:lstStyle/>
          <a:p>
            <a:pPr defTabSz="933021"/>
            <a:fld id="{35AD0733-FAB3-491A-AB26-98AFAF665392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33021"/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Группа 55"/>
          <p:cNvGrpSpPr/>
          <p:nvPr/>
        </p:nvGrpSpPr>
        <p:grpSpPr>
          <a:xfrm>
            <a:off x="207009" y="260648"/>
            <a:ext cx="8729981" cy="6529093"/>
            <a:chOff x="54573" y="-204606"/>
            <a:chExt cx="9205341" cy="7518709"/>
          </a:xfrm>
        </p:grpSpPr>
        <p:sp>
          <p:nvSpPr>
            <p:cNvPr id="57" name="TextBox 10"/>
            <p:cNvSpPr txBox="1">
              <a:spLocks noChangeArrowheads="1"/>
            </p:cNvSpPr>
            <p:nvPr/>
          </p:nvSpPr>
          <p:spPr bwMode="white">
            <a:xfrm>
              <a:off x="342440" y="-204606"/>
              <a:ext cx="8156633" cy="130481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 cap="rnd">
              <a:solidFill>
                <a:srgbClr val="EEECE1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EEECE1">
                  <a:lumMod val="20000"/>
                  <a:lumOff val="80000"/>
                </a:srgbClr>
              </a:extrusionClr>
            </a:sp3d>
          </p:spPr>
          <p:txBody>
            <a:bodyPr wrap="square" lIns="72000" tIns="36000" rIns="72000" bIns="72000">
              <a:noAutofit/>
            </a:bodyPr>
            <a:lstStyle/>
            <a:p>
              <a:pPr algn="ctr"/>
              <a:r>
                <a:rPr lang="ru-RU" sz="2000" b="1" dirty="0">
                  <a:solidFill>
                    <a:prstClr val="white"/>
                  </a:solidFill>
                  <a:latin typeface="Times New Roman"/>
                  <a:ea typeface="Times New Roman"/>
                </a:rPr>
                <a:t>Осуществление «обратной связи» </a:t>
              </a:r>
            </a:p>
            <a:p>
              <a:pPr algn="ctr"/>
              <a:r>
                <a:rPr lang="ru-RU" sz="2000" b="1" dirty="0">
                  <a:solidFill>
                    <a:prstClr val="white"/>
                  </a:solidFill>
                  <a:latin typeface="Times New Roman"/>
                  <a:ea typeface="Times New Roman"/>
                </a:rPr>
                <a:t>по результатам рассмотрения обращений граждан</a:t>
              </a:r>
            </a:p>
            <a:p>
              <a:pPr algn="ctr"/>
              <a:r>
                <a:rPr lang="ru-RU" sz="2000" b="1" dirty="0">
                  <a:solidFill>
                    <a:prstClr val="white"/>
                  </a:solidFill>
                  <a:latin typeface="Times New Roman"/>
                  <a:ea typeface="Times New Roman"/>
                </a:rPr>
                <a:t> (</a:t>
              </a:r>
              <a:r>
                <a:rPr lang="ru-RU" sz="1600" b="1" dirty="0">
                  <a:solidFill>
                    <a:prstClr val="white"/>
                  </a:solidFill>
                  <a:latin typeface="Times New Roman"/>
                  <a:ea typeface="Times New Roman"/>
                </a:rPr>
                <a:t>результат рассмотрения которых определен как «поддержано, меры приняты»)   </a:t>
              </a:r>
            </a:p>
          </p:txBody>
        </p:sp>
        <p:sp>
          <p:nvSpPr>
            <p:cNvPr id="59" name="TextBox 21"/>
            <p:cNvSpPr txBox="1">
              <a:spLocks noChangeArrowheads="1"/>
            </p:cNvSpPr>
            <p:nvPr/>
          </p:nvSpPr>
          <p:spPr bwMode="white">
            <a:xfrm>
              <a:off x="1328720" y="2553767"/>
              <a:ext cx="7272509" cy="434829"/>
            </a:xfrm>
            <a:prstGeom prst="rect">
              <a:avLst/>
            </a:prstGeom>
            <a:solidFill>
              <a:sysClr val="window" lastClr="FFFFFF"/>
            </a:solidFill>
            <a:ln w="28575" cap="rnd">
              <a:solidFill>
                <a:srgbClr val="0061B2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0061B2">
                  <a:lumMod val="20000"/>
                  <a:lumOff val="80000"/>
                </a:srgbClr>
              </a:extrusionClr>
            </a:sp3d>
          </p:spPr>
          <p:txBody>
            <a:bodyPr wrap="square" lIns="72000" tIns="72000" rIns="72000" bIns="72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Постановка на дополнительный контроль на 10 дней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60" name="TextBox 10"/>
            <p:cNvSpPr txBox="1">
              <a:spLocks noChangeArrowheads="1"/>
            </p:cNvSpPr>
            <p:nvPr/>
          </p:nvSpPr>
          <p:spPr bwMode="white">
            <a:xfrm>
              <a:off x="54573" y="1276787"/>
              <a:ext cx="1189844" cy="1586732"/>
            </a:xfrm>
            <a:prstGeom prst="rect">
              <a:avLst/>
            </a:prstGeom>
            <a:solidFill>
              <a:sysClr val="window" lastClr="FFFFFF"/>
            </a:solidFill>
            <a:ln w="28575" cap="rnd">
              <a:solidFill>
                <a:srgbClr val="0061B2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0061B2">
                  <a:lumMod val="20000"/>
                  <a:lumOff val="80000"/>
                </a:srgbClr>
              </a:extrusionClr>
            </a:sp3d>
          </p:spPr>
          <p:txBody>
            <a:bodyPr wrap="square" lIns="72000" tIns="72000" rIns="72000" bIns="72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Заявитель подтвердил факт принятия мер по обращению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62" name="TextBox 24"/>
            <p:cNvSpPr txBox="1">
              <a:spLocks noChangeArrowheads="1"/>
            </p:cNvSpPr>
            <p:nvPr/>
          </p:nvSpPr>
          <p:spPr bwMode="white">
            <a:xfrm>
              <a:off x="896700" y="3772975"/>
              <a:ext cx="1969624" cy="434829"/>
            </a:xfrm>
            <a:prstGeom prst="rect">
              <a:avLst/>
            </a:prstGeom>
            <a:solidFill>
              <a:sysClr val="window" lastClr="FFFFFF"/>
            </a:solidFill>
            <a:ln w="28575" cap="rnd">
              <a:solidFill>
                <a:srgbClr val="0061B2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0061B2">
                  <a:lumMod val="20000"/>
                  <a:lumOff val="80000"/>
                </a:srgbClr>
              </a:extrusionClr>
            </a:sp3d>
          </p:spPr>
          <p:txBody>
            <a:bodyPr wrap="square" lIns="72000" tIns="72000" rIns="72000" bIns="72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Устранено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63" name="TextBox 25"/>
            <p:cNvSpPr txBox="1">
              <a:spLocks noChangeArrowheads="1"/>
            </p:cNvSpPr>
            <p:nvPr/>
          </p:nvSpPr>
          <p:spPr bwMode="white">
            <a:xfrm>
              <a:off x="213144" y="6879273"/>
              <a:ext cx="8918849" cy="434830"/>
            </a:xfrm>
            <a:prstGeom prst="rect">
              <a:avLst/>
            </a:prstGeom>
            <a:solidFill>
              <a:sysClr val="window" lastClr="FFFFFF"/>
            </a:solidFill>
            <a:ln w="28575" cap="rnd">
              <a:solidFill>
                <a:srgbClr val="0061B2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0061B2">
                  <a:lumMod val="20000"/>
                  <a:lumOff val="80000"/>
                </a:srgbClr>
              </a:extrusionClr>
            </a:sp3d>
          </p:spPr>
          <p:txBody>
            <a:bodyPr wrap="square" lIns="72000" tIns="72000" rIns="72000" bIns="72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Обращение снято с контроля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64" name="TextBox 10"/>
            <p:cNvSpPr txBox="1">
              <a:spLocks noChangeArrowheads="1"/>
            </p:cNvSpPr>
            <p:nvPr/>
          </p:nvSpPr>
          <p:spPr bwMode="white">
            <a:xfrm>
              <a:off x="213144" y="6349480"/>
              <a:ext cx="8918890" cy="434829"/>
            </a:xfrm>
            <a:prstGeom prst="rect">
              <a:avLst/>
            </a:prstGeom>
            <a:solidFill>
              <a:sysClr val="window" lastClr="FFFFFF"/>
            </a:solidFill>
            <a:ln w="28575" cap="rnd">
              <a:solidFill>
                <a:srgbClr val="0061B2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0061B2">
                  <a:lumMod val="20000"/>
                  <a:lumOff val="80000"/>
                </a:srgbClr>
              </a:extrusionClr>
            </a:sp3d>
          </p:spPr>
          <p:txBody>
            <a:bodyPr wrap="square" lIns="72000" tIns="72000" rIns="72000" bIns="72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Внесение сведений в реестр «обратной связи»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65" name="Стрелка вниз 64"/>
            <p:cNvSpPr/>
            <p:nvPr/>
          </p:nvSpPr>
          <p:spPr bwMode="auto">
            <a:xfrm>
              <a:off x="4351439" y="6738485"/>
              <a:ext cx="572407" cy="219763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6" name="Стрелка вниз 65"/>
            <p:cNvSpPr/>
            <p:nvPr/>
          </p:nvSpPr>
          <p:spPr bwMode="auto">
            <a:xfrm>
              <a:off x="325366" y="2771181"/>
              <a:ext cx="572407" cy="3653853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7" name="TextBox 10"/>
            <p:cNvSpPr txBox="1">
              <a:spLocks noChangeArrowheads="1"/>
            </p:cNvSpPr>
            <p:nvPr/>
          </p:nvSpPr>
          <p:spPr bwMode="white">
            <a:xfrm>
              <a:off x="6242748" y="3772642"/>
              <a:ext cx="2359160" cy="434829"/>
            </a:xfrm>
            <a:prstGeom prst="rect">
              <a:avLst/>
            </a:prstGeom>
            <a:solidFill>
              <a:sysClr val="window" lastClr="FFFFFF"/>
            </a:solidFill>
            <a:ln w="28575" cap="rnd">
              <a:solidFill>
                <a:srgbClr val="0061B2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0061B2">
                  <a:lumMod val="20000"/>
                  <a:lumOff val="80000"/>
                </a:srgbClr>
              </a:extrusionClr>
            </a:sp3d>
          </p:spPr>
          <p:txBody>
            <a:bodyPr wrap="square" lIns="72000" tIns="72000" rIns="72000" bIns="72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Определен новый срок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68" name="Стрелка вниз 67"/>
            <p:cNvSpPr/>
            <p:nvPr/>
          </p:nvSpPr>
          <p:spPr bwMode="auto">
            <a:xfrm rot="5400000">
              <a:off x="8186494" y="-107461"/>
              <a:ext cx="625160" cy="978504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9" name="Стрелка вниз 68"/>
            <p:cNvSpPr/>
            <p:nvPr/>
          </p:nvSpPr>
          <p:spPr bwMode="auto">
            <a:xfrm rot="10800000">
              <a:off x="8687507" y="210004"/>
              <a:ext cx="572407" cy="4754240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1" name="TextBox 10"/>
            <p:cNvSpPr txBox="1">
              <a:spLocks noChangeArrowheads="1"/>
            </p:cNvSpPr>
            <p:nvPr/>
          </p:nvSpPr>
          <p:spPr bwMode="white">
            <a:xfrm>
              <a:off x="4846152" y="1294006"/>
              <a:ext cx="3744449" cy="620884"/>
            </a:xfrm>
            <a:prstGeom prst="rect">
              <a:avLst/>
            </a:prstGeom>
            <a:solidFill>
              <a:sysClr val="window" lastClr="FFFFFF"/>
            </a:solidFill>
            <a:ln w="28575" cap="rnd">
              <a:solidFill>
                <a:srgbClr val="0061B2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0061B2">
                  <a:lumMod val="20000"/>
                  <a:lumOff val="80000"/>
                </a:srgbClr>
              </a:extrusionClr>
            </a:sp3d>
          </p:spPr>
          <p:txBody>
            <a:bodyPr wrap="square" lIns="72000" tIns="72000" rIns="72000" bIns="72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По мнению заявителя                                                 меры приняты частично или не качественно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72" name="TextBox 10"/>
            <p:cNvSpPr txBox="1">
              <a:spLocks noChangeArrowheads="1"/>
            </p:cNvSpPr>
            <p:nvPr/>
          </p:nvSpPr>
          <p:spPr bwMode="white">
            <a:xfrm>
              <a:off x="1328719" y="1287996"/>
              <a:ext cx="2713209" cy="620884"/>
            </a:xfrm>
            <a:prstGeom prst="rect">
              <a:avLst/>
            </a:prstGeom>
            <a:solidFill>
              <a:sysClr val="window" lastClr="FFFFFF"/>
            </a:solidFill>
            <a:ln w="28575" cap="rnd">
              <a:solidFill>
                <a:srgbClr val="0061B2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0061B2">
                  <a:lumMod val="20000"/>
                  <a:lumOff val="80000"/>
                </a:srgbClr>
              </a:extrusionClr>
            </a:sp3d>
          </p:spPr>
          <p:txBody>
            <a:bodyPr wrap="square" lIns="72000" tIns="72000" rIns="72000" bIns="72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Заявитель не подтвердил факта принятия мер по обращению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73" name="TextBox 35"/>
            <p:cNvSpPr txBox="1">
              <a:spLocks noChangeArrowheads="1"/>
            </p:cNvSpPr>
            <p:nvPr/>
          </p:nvSpPr>
          <p:spPr bwMode="white">
            <a:xfrm>
              <a:off x="3144281" y="3782576"/>
              <a:ext cx="2816714" cy="620884"/>
            </a:xfrm>
            <a:prstGeom prst="rect">
              <a:avLst/>
            </a:prstGeom>
            <a:solidFill>
              <a:sysClr val="window" lastClr="FFFFFF"/>
            </a:solidFill>
            <a:ln w="28575" cap="rnd">
              <a:solidFill>
                <a:srgbClr val="0061B2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0061B2">
                  <a:lumMod val="20000"/>
                  <a:lumOff val="80000"/>
                </a:srgbClr>
              </a:extrusionClr>
            </a:sp3d>
          </p:spPr>
          <p:txBody>
            <a:bodyPr wrap="square" lIns="72000" tIns="72000" rIns="72000" bIns="72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Субъективное мнение заявителя о неисполнении решения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74" name="TextBox 36"/>
            <p:cNvSpPr txBox="1">
              <a:spLocks noChangeArrowheads="1"/>
            </p:cNvSpPr>
            <p:nvPr/>
          </p:nvSpPr>
          <p:spPr bwMode="white">
            <a:xfrm>
              <a:off x="1317458" y="3082768"/>
              <a:ext cx="7273144" cy="620884"/>
            </a:xfrm>
            <a:prstGeom prst="rect">
              <a:avLst/>
            </a:prstGeom>
            <a:solidFill>
              <a:sysClr val="window" lastClr="FFFFFF"/>
            </a:solidFill>
            <a:ln w="28575" cap="rnd">
              <a:solidFill>
                <a:srgbClr val="0061B2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0061B2">
                  <a:lumMod val="20000"/>
                  <a:lumOff val="80000"/>
                </a:srgbClr>
              </a:extrusionClr>
            </a:sp3d>
          </p:spPr>
          <p:txBody>
            <a:bodyPr wrap="square" lIns="72000" tIns="72000" rIns="72000" bIns="72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Проведение проверки сведений, составление справки по результатам проверки с указанием причин невыполнения или определением нового срока, организация принятия мер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75" name="TextBox 10"/>
            <p:cNvSpPr txBox="1">
              <a:spLocks noChangeArrowheads="1"/>
            </p:cNvSpPr>
            <p:nvPr/>
          </p:nvSpPr>
          <p:spPr bwMode="white">
            <a:xfrm>
              <a:off x="6241082" y="4954215"/>
              <a:ext cx="2890842" cy="609781"/>
            </a:xfrm>
            <a:prstGeom prst="rect">
              <a:avLst/>
            </a:prstGeom>
            <a:solidFill>
              <a:sysClr val="window" lastClr="FFFFFF"/>
            </a:solidFill>
            <a:ln w="28575" cap="rnd">
              <a:solidFill>
                <a:srgbClr val="0061B2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0061B2">
                  <a:lumMod val="20000"/>
                  <a:lumOff val="80000"/>
                </a:srgbClr>
              </a:extrusionClr>
            </a:sp3d>
          </p:spPr>
          <p:txBody>
            <a:bodyPr wrap="square" lIns="72000" tIns="72000" rIns="72000" bIns="72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Внесение сведений в реестр дополни- тельного контроля с новым сроком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76" name="TextBox 10"/>
            <p:cNvSpPr txBox="1">
              <a:spLocks noChangeArrowheads="1"/>
            </p:cNvSpPr>
            <p:nvPr/>
          </p:nvSpPr>
          <p:spPr bwMode="white">
            <a:xfrm>
              <a:off x="6241886" y="4265681"/>
              <a:ext cx="2360022" cy="620884"/>
            </a:xfrm>
            <a:prstGeom prst="rect">
              <a:avLst/>
            </a:prstGeom>
            <a:solidFill>
              <a:sysClr val="window" lastClr="FFFFFF"/>
            </a:solidFill>
            <a:ln w="28575" cap="rnd">
              <a:solidFill>
                <a:srgbClr val="0061B2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0061B2">
                  <a:lumMod val="20000"/>
                  <a:lumOff val="80000"/>
                </a:srgbClr>
              </a:extrusionClr>
            </a:sp3d>
          </p:spPr>
          <p:txBody>
            <a:bodyPr wrap="square" lIns="72000" tIns="72000" rIns="72000" bIns="72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Заявитель и руководитель уведомлен о переносе срока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77" name="TextBox 59"/>
            <p:cNvSpPr txBox="1">
              <a:spLocks noChangeArrowheads="1"/>
            </p:cNvSpPr>
            <p:nvPr/>
          </p:nvSpPr>
          <p:spPr bwMode="white">
            <a:xfrm>
              <a:off x="1328764" y="2041314"/>
              <a:ext cx="7273144" cy="434829"/>
            </a:xfrm>
            <a:prstGeom prst="rect">
              <a:avLst/>
            </a:prstGeom>
            <a:solidFill>
              <a:sysClr val="window" lastClr="FFFFFF"/>
            </a:solidFill>
            <a:ln w="28575" cap="rnd">
              <a:solidFill>
                <a:srgbClr val="0061B2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0061B2">
                  <a:lumMod val="20000"/>
                  <a:lumOff val="80000"/>
                </a:srgbClr>
              </a:extrusionClr>
            </a:sp3d>
          </p:spPr>
          <p:txBody>
            <a:bodyPr wrap="square" lIns="72000" tIns="72000" rIns="72000" bIns="72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Информирование руководителя для принятия решения по уточнению сведений и принятию мер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78" name="TextBox 60"/>
            <p:cNvSpPr txBox="1">
              <a:spLocks noChangeArrowheads="1"/>
            </p:cNvSpPr>
            <p:nvPr/>
          </p:nvSpPr>
          <p:spPr bwMode="white">
            <a:xfrm>
              <a:off x="1328764" y="5832475"/>
              <a:ext cx="7803227" cy="434829"/>
            </a:xfrm>
            <a:prstGeom prst="rect">
              <a:avLst/>
            </a:prstGeom>
            <a:solidFill>
              <a:sysClr val="window" lastClr="FFFFFF"/>
            </a:solidFill>
            <a:ln w="28575" cap="rnd">
              <a:solidFill>
                <a:srgbClr val="0061B2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0061B2">
                  <a:lumMod val="20000"/>
                  <a:lumOff val="80000"/>
                </a:srgbClr>
              </a:extrusionClr>
            </a:sp3d>
          </p:spPr>
          <p:txBody>
            <a:bodyPr wrap="square" lIns="72000" tIns="72000" rIns="72000" bIns="72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Информирование руководителя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79" name="TextBox 56"/>
            <p:cNvSpPr txBox="1">
              <a:spLocks noChangeArrowheads="1"/>
            </p:cNvSpPr>
            <p:nvPr/>
          </p:nvSpPr>
          <p:spPr bwMode="white">
            <a:xfrm>
              <a:off x="3144281" y="4606806"/>
              <a:ext cx="2816714" cy="1065647"/>
            </a:xfrm>
            <a:prstGeom prst="rect">
              <a:avLst/>
            </a:prstGeom>
            <a:solidFill>
              <a:sysClr val="window" lastClr="FFFFFF"/>
            </a:solidFill>
            <a:ln w="28575" cap="rnd">
              <a:solidFill>
                <a:srgbClr val="0061B2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0061B2">
                  <a:lumMod val="20000"/>
                  <a:lumOff val="80000"/>
                </a:srgbClr>
              </a:extrusionClr>
            </a:sp3d>
          </p:spPr>
          <p:txBody>
            <a:bodyPr wrap="square" lIns="72000" tIns="72000" rIns="72000" bIns="72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Объективное подтверждение факта принятия мер актом комиссионной проверки, файлами фото и/или видеофиксации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80" name="Стрелка вниз 79"/>
            <p:cNvSpPr/>
            <p:nvPr/>
          </p:nvSpPr>
          <p:spPr bwMode="auto">
            <a:xfrm>
              <a:off x="4351054" y="6204459"/>
              <a:ext cx="572408" cy="220738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1" name="Стрелка вниз 80"/>
            <p:cNvSpPr/>
            <p:nvPr/>
          </p:nvSpPr>
          <p:spPr bwMode="auto">
            <a:xfrm>
              <a:off x="1704651" y="5263682"/>
              <a:ext cx="572409" cy="638065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2" name="Стрелка вниз 81"/>
            <p:cNvSpPr/>
            <p:nvPr/>
          </p:nvSpPr>
          <p:spPr bwMode="auto">
            <a:xfrm>
              <a:off x="4351035" y="5628578"/>
              <a:ext cx="572408" cy="273156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3" name="Стрелка вниз 82"/>
            <p:cNvSpPr/>
            <p:nvPr/>
          </p:nvSpPr>
          <p:spPr bwMode="auto">
            <a:xfrm>
              <a:off x="4351054" y="4345521"/>
              <a:ext cx="572408" cy="328963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4" name="Стрелка вниз 83"/>
            <p:cNvSpPr/>
            <p:nvPr/>
          </p:nvSpPr>
          <p:spPr bwMode="auto">
            <a:xfrm>
              <a:off x="7122822" y="4837927"/>
              <a:ext cx="572409" cy="220738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5" name="Стрелка вниз 84"/>
            <p:cNvSpPr/>
            <p:nvPr/>
          </p:nvSpPr>
          <p:spPr bwMode="auto">
            <a:xfrm>
              <a:off x="7122822" y="4125190"/>
              <a:ext cx="572409" cy="221713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6" name="Стрелка вниз 85"/>
            <p:cNvSpPr/>
            <p:nvPr/>
          </p:nvSpPr>
          <p:spPr bwMode="auto">
            <a:xfrm>
              <a:off x="4351438" y="3639070"/>
              <a:ext cx="572408" cy="218789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7" name="Стрелка вниз 86"/>
            <p:cNvSpPr/>
            <p:nvPr/>
          </p:nvSpPr>
          <p:spPr bwMode="auto">
            <a:xfrm>
              <a:off x="4351439" y="2929614"/>
              <a:ext cx="572408" cy="222688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8" name="Стрелка вниз 87"/>
            <p:cNvSpPr/>
            <p:nvPr/>
          </p:nvSpPr>
          <p:spPr bwMode="auto">
            <a:xfrm>
              <a:off x="4351438" y="2414836"/>
              <a:ext cx="572408" cy="219764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2" name="Стрелка вниз 91"/>
            <p:cNvSpPr/>
            <p:nvPr/>
          </p:nvSpPr>
          <p:spPr bwMode="auto">
            <a:xfrm>
              <a:off x="2372381" y="1076565"/>
              <a:ext cx="572409" cy="221713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3" name="Стрелка вниз 92"/>
            <p:cNvSpPr/>
            <p:nvPr/>
          </p:nvSpPr>
          <p:spPr bwMode="auto">
            <a:xfrm>
              <a:off x="6511020" y="1081519"/>
              <a:ext cx="572409" cy="216840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4" name="Стрелка вниз 93"/>
            <p:cNvSpPr/>
            <p:nvPr/>
          </p:nvSpPr>
          <p:spPr bwMode="auto">
            <a:xfrm>
              <a:off x="342440" y="1094363"/>
              <a:ext cx="572409" cy="221713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5" name="TextBox 77"/>
            <p:cNvSpPr txBox="1">
              <a:spLocks noChangeArrowheads="1"/>
            </p:cNvSpPr>
            <p:nvPr/>
          </p:nvSpPr>
          <p:spPr bwMode="white">
            <a:xfrm>
              <a:off x="896730" y="4287902"/>
              <a:ext cx="1969624" cy="1047614"/>
            </a:xfrm>
            <a:prstGeom prst="rect">
              <a:avLst/>
            </a:prstGeom>
            <a:solidFill>
              <a:sysClr val="window" lastClr="FFFFFF"/>
            </a:solidFill>
            <a:ln w="28575" cap="rnd">
              <a:solidFill>
                <a:srgbClr val="0061B2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65100" prstMaterial="matte">
              <a:bevelT w="127000" h="127000"/>
              <a:bevelB w="127000" h="127000"/>
              <a:extrusionClr>
                <a:srgbClr val="0061B2">
                  <a:lumMod val="20000"/>
                  <a:lumOff val="80000"/>
                </a:srgbClr>
              </a:extrusionClr>
            </a:sp3d>
          </p:spPr>
          <p:txBody>
            <a:bodyPr wrap="square" lIns="72000" tIns="72000" rIns="72000" bIns="7200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Уточнение мнения заявителя уполномоченным лицом органа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96" name="Стрелка вниз 95"/>
            <p:cNvSpPr/>
            <p:nvPr/>
          </p:nvSpPr>
          <p:spPr bwMode="auto">
            <a:xfrm>
              <a:off x="1713749" y="4136682"/>
              <a:ext cx="572409" cy="218789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7" name="Стрелка вниз 96"/>
            <p:cNvSpPr/>
            <p:nvPr/>
          </p:nvSpPr>
          <p:spPr bwMode="auto">
            <a:xfrm>
              <a:off x="7122674" y="3637230"/>
              <a:ext cx="572408" cy="218789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8" name="Стрелка вниз 97"/>
            <p:cNvSpPr/>
            <p:nvPr/>
          </p:nvSpPr>
          <p:spPr bwMode="auto">
            <a:xfrm>
              <a:off x="1704792" y="3659341"/>
              <a:ext cx="572408" cy="218789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1" name="Стрелка вниз 97">
              <a:extLst>
                <a:ext uri="{FF2B5EF4-FFF2-40B4-BE49-F238E27FC236}">
                  <a16:creationId xmlns="" xmlns:a16="http://schemas.microsoft.com/office/drawing/2014/main" id="{3F1497BA-4B75-4A70-A0FF-DD1524610B71}"/>
                </a:ext>
              </a:extLst>
            </p:cNvPr>
            <p:cNvSpPr/>
            <p:nvPr/>
          </p:nvSpPr>
          <p:spPr bwMode="auto">
            <a:xfrm>
              <a:off x="2369734" y="1877541"/>
              <a:ext cx="572408" cy="218789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2" name="Стрелка вниз 96">
              <a:extLst>
                <a:ext uri="{FF2B5EF4-FFF2-40B4-BE49-F238E27FC236}">
                  <a16:creationId xmlns="" xmlns:a16="http://schemas.microsoft.com/office/drawing/2014/main" id="{92AFF4FE-51BB-412F-8411-F6FC8E82CCA2}"/>
                </a:ext>
              </a:extLst>
            </p:cNvPr>
            <p:cNvSpPr/>
            <p:nvPr/>
          </p:nvSpPr>
          <p:spPr bwMode="auto">
            <a:xfrm>
              <a:off x="6508158" y="1848634"/>
              <a:ext cx="572408" cy="218789"/>
            </a:xfrm>
            <a:prstGeom prst="downArrow">
              <a:avLst/>
            </a:prstGeom>
            <a:solidFill>
              <a:srgbClr val="FEA50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32575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rgbClr val="0000CC"/>
                </a:solidFill>
              </a:rPr>
              <a:t>В соответствии с требованиями Указа Президента Российской Федерации от 17.04.2017   № 171 «О мониторинге и анализе результатов рассмотрения обращений граждан и организаций» на закрытом информационном ресурсе в информационно-коммуникационной сети Интернет по адресу: ССТУ.РФ  органами местного самоуправления Поворинского муниципального района вносится информация в раздел «Результаты рассмотрения обращений» о поступивших обращениях непосредственно в адрес муниципального образования. </a:t>
            </a:r>
          </a:p>
          <a:p>
            <a:pPr algn="just"/>
            <a:r>
              <a:rPr lang="ru-RU" dirty="0" smtClean="0">
                <a:solidFill>
                  <a:srgbClr val="0000CC"/>
                </a:solidFill>
              </a:rPr>
              <a:t>Исходя из анализа обращений граждан по тематической направленности, поступивших запросов из вышестоящих органов власти, непосредственно в администрацию Поворинского муниципального района, используя Методические рекомендации Администрации Президента РФ по определению снижения активности обращений граждан определен перечень мер, направленных на устранение причин и условий, способствующих повышенной активности обращений по направлениям.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352928" cy="633670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0099"/>
                </a:solidFill>
              </a:rPr>
              <a:t>   </a:t>
            </a:r>
            <a:r>
              <a:rPr lang="ru-RU" sz="2200" dirty="0" smtClean="0">
                <a:solidFill>
                  <a:srgbClr val="0000CC"/>
                </a:solidFill>
              </a:rPr>
              <a:t>Одним из важных направлений в деятельности администрации Поворинского муниципального района    является работа по рассмотрению обращений граждан. В отчетном периоде администрацией Поворинского муниципального района  обеспечивались необходимые условия  для объективного, всестороннего и своевременного рассмотрения  поступивших обращений граждан в виде электронного документа, в письменной и устной форме, проводился личный прием  и консультирование граждан.</a:t>
            </a:r>
          </a:p>
          <a:p>
            <a:pPr algn="just"/>
            <a:r>
              <a:rPr lang="ru-RU" sz="2200" dirty="0" smtClean="0">
                <a:solidFill>
                  <a:srgbClr val="0000CC"/>
                </a:solidFill>
              </a:rPr>
              <a:t>В администрацию Поворинского муниципального района Воронежской области за 2022 год непосредственно  от заявителей на рассмотрение поступило  130 устных и письменных обращений граждан (за 2021 год –  124 обращения, за 2020 год – 174 обращения ),  с учетом  данных общественной приемной губернатора </a:t>
            </a:r>
            <a:r>
              <a:rPr lang="ru-RU" sz="2400" dirty="0" smtClean="0">
                <a:solidFill>
                  <a:srgbClr val="0000CC"/>
                </a:solidFill>
              </a:rPr>
              <a:t>области .</a:t>
            </a:r>
            <a:endPara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632" cy="98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643570" y="142852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Поворинский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муниципальный район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63863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97152"/>
            <a:ext cx="36724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636913"/>
            <a:ext cx="36724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D:\ОП ХРЫКИНА Л.И_  с 11.01.2016г\2023 год\2023год  ПОСЛЕ ПРИЕМА\КУЛЕШОВ А.М.-19.01.2023\фото прием Кулешова АМ\DSC_06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708920"/>
            <a:ext cx="36724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G_34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116632"/>
            <a:ext cx="4948096" cy="266429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4" name="Рисунок 13" descr="D:\ОП ХРЫКИНА Л.И_  с 11.01.2016г\2022 год\2022год  ПОСЛЕ ПРИЕМА\ПОПОВ А.А.-13.09.2022\Attachments_redhoper1946@yandex.ru_2022-09-14_11-07-34\DSC_138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725144"/>
            <a:ext cx="3638550" cy="185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0"/>
            <a:ext cx="45717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69875" algn="just"/>
            <a:endParaRPr lang="ru-RU" sz="1400" dirty="0">
              <a:cs typeface="Times New Roman" pitchFamily="18" charset="0"/>
            </a:endParaRPr>
          </a:p>
          <a:p>
            <a:pPr indent="269875" algn="just"/>
            <a:endParaRPr lang="ru-RU" sz="1400" dirty="0">
              <a:cs typeface="Times New Roman" pitchFamily="18" charset="0"/>
            </a:endParaRPr>
          </a:p>
          <a:p>
            <a:pPr indent="269875" algn="just"/>
            <a:endParaRPr lang="ru-RU" sz="1400" dirty="0">
              <a:cs typeface="Times New Roman" pitchFamily="18" charset="0"/>
            </a:endParaRPr>
          </a:p>
          <a:p>
            <a:pPr indent="269875" algn="just"/>
            <a:endParaRPr lang="ru-RU" sz="1400" dirty="0">
              <a:cs typeface="Times New Roman" pitchFamily="18" charset="0"/>
            </a:endParaRPr>
          </a:p>
          <a:p>
            <a:pPr indent="269875" algn="just"/>
            <a:endParaRPr lang="ru-RU" sz="1400" dirty="0">
              <a:cs typeface="Times New Roman" pitchFamily="18" charset="0"/>
            </a:endParaRPr>
          </a:p>
          <a:p>
            <a:pPr indent="269875" algn="just"/>
            <a:endParaRPr lang="ru-RU" sz="1400" dirty="0">
              <a:cs typeface="Times New Roman" pitchFamily="18" charset="0"/>
            </a:endParaRPr>
          </a:p>
          <a:p>
            <a:pPr indent="269875" algn="just"/>
            <a:endParaRPr lang="ru-RU" sz="1400" dirty="0">
              <a:cs typeface="Times New Roman" pitchFamily="18" charset="0"/>
            </a:endParaRPr>
          </a:p>
        </p:txBody>
      </p:sp>
      <p:pic>
        <p:nvPicPr>
          <p:cNvPr id="6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7016" cy="642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643570" y="142852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Поворинский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муниципальный район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1714488"/>
            <a:ext cx="857256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kumimoji="0" lang="ru-RU" sz="480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8110"/>
            <a:ext cx="9144000" cy="694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p.povor\Desktop\kudapozhalovatsyanasotrudnikapyaterochki_4AAC1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9"/>
            <a:ext cx="7704855" cy="570391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8496945" cy="5377779"/>
        </p:xfrm>
        <a:graphic>
          <a:graphicData uri="http://schemas.openxmlformats.org/drawingml/2006/table">
            <a:tbl>
              <a:tblPr/>
              <a:tblGrid>
                <a:gridCol w="2070683"/>
                <a:gridCol w="2298528"/>
                <a:gridCol w="1985646"/>
                <a:gridCol w="2142088"/>
              </a:tblGrid>
              <a:tr h="1522089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Обращения </a:t>
                      </a:r>
                      <a:endParaRPr lang="ru-RU" sz="20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 </a:t>
                      </a:r>
                      <a:endParaRPr lang="ru-RU" sz="20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абсолютных цифрах и процентах (+,- к 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2021году</a:t>
                      </a: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абсолютных цифрах и процентах (+,-  к 2020 году)</a:t>
                      </a:r>
                      <a:endParaRPr lang="ru-RU" sz="20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lang="ru-RU" sz="20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абсолютных цифрах и процентах (+,- к   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</a:t>
                      </a: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году)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283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обращений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130  (+5%)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124  (-29%)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174  (-31%)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772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</a:p>
                    <a:p>
                      <a:pPr algn="just"/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письменных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   (+17%)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   (-12 %)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   ( +6 %)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349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в ходе личного приема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  (-31%)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  (-13%)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  (+в 1,6 раза)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56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через общественные приемные губернатора области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 (+ в 2 раза)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 (-в 10 раз)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 (-57%)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19256" cy="100811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620688"/>
          <a:ext cx="8229600" cy="548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3399"/>
                </a:solidFill>
              </a:rPr>
              <a:t>       </a:t>
            </a:r>
            <a:r>
              <a:rPr lang="ru-RU" sz="2200" dirty="0" smtClean="0">
                <a:solidFill>
                  <a:srgbClr val="0000CC"/>
                </a:solidFill>
              </a:rPr>
              <a:t>Кроме того , из вышестоящих и других органов в администрацию Поворинского муниципального района Воронежской области за отчетный период поступило -56,6 % от общего количества - письменных обращений ( в 2021 году  –51,7 %,  в 2020году – 38,5 %).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200" dirty="0" smtClean="0">
                <a:solidFill>
                  <a:srgbClr val="0000CC"/>
                </a:solidFill>
              </a:rPr>
              <a:t>       Анализ основных источников поступления </a:t>
            </a:r>
            <a:r>
              <a:rPr lang="ru-RU" sz="2200" b="1" dirty="0" smtClean="0">
                <a:solidFill>
                  <a:srgbClr val="0000CC"/>
                </a:solidFill>
              </a:rPr>
              <a:t>письменных обращений и запросов</a:t>
            </a:r>
            <a:r>
              <a:rPr lang="ru-RU" sz="2200" dirty="0" smtClean="0">
                <a:solidFill>
                  <a:srgbClr val="0000CC"/>
                </a:solidFill>
              </a:rPr>
              <a:t> на рассмотрение в администрацию Поворинского муниципального района Воронежской области выглядит следующим образом:                                                                                                     (  с учетом данных общественной приемной губернатора):</a:t>
            </a:r>
            <a:endParaRPr lang="ru-RU" sz="2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720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1" cy="6403792"/>
        </p:xfrm>
        <a:graphic>
          <a:graphicData uri="http://schemas.openxmlformats.org/drawingml/2006/table">
            <a:tbl>
              <a:tblPr/>
              <a:tblGrid>
                <a:gridCol w="3299177"/>
                <a:gridCol w="1948364"/>
                <a:gridCol w="1846926"/>
                <a:gridCol w="2049534"/>
              </a:tblGrid>
              <a:tr h="1556792">
                <a:tc>
                  <a:txBody>
                    <a:bodyPr/>
                    <a:lstStyle/>
                    <a:p>
                      <a:pPr algn="just"/>
                      <a:endParaRPr lang="ru-RU" sz="20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Источники </a:t>
                      </a: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поступления: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абсолютных цифрах и процентах (+,- к    2021году</a:t>
                      </a:r>
                      <a:r>
                        <a:rPr lang="ru-RU" sz="20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20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</a:t>
                      </a: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абсолютных цифрах и процентах (+,- к 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2020 году)</a:t>
                      </a:r>
                      <a:endParaRPr lang="ru-RU" sz="20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абсолютных </a:t>
                      </a: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цифрах и процентах (+,- к 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2019году)</a:t>
                      </a:r>
                      <a:endParaRPr lang="ru-RU" sz="20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966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-Администрация Президента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19(-30%)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27(+35%)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20(-5%)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612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Правительство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7( + 7 </a:t>
                      </a:r>
                      <a:r>
                        <a:rPr lang="ru-RU" sz="20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</a:t>
                      </a: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 (+2 обр.)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666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федеральные органы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1(+1 обр)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0(-1)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666">
                <a:tc>
                  <a:txBody>
                    <a:bodyPr/>
                    <a:lstStyle/>
                    <a:p>
                      <a:pPr algn="just"/>
                      <a:r>
                        <a:rPr lang="ru-RU" sz="20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депутаты ФС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2( +2 обр_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0(-2)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966">
                <a:tc>
                  <a:txBody>
                    <a:bodyPr/>
                    <a:lstStyle/>
                    <a:p>
                      <a:pPr algn="just"/>
                      <a:r>
                        <a:rPr lang="ru-RU" sz="20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органы прокуратуры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3(+3 обр)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1(0)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562">
                <a:tc>
                  <a:txBody>
                    <a:bodyPr/>
                    <a:lstStyle/>
                    <a:p>
                      <a:pPr algn="just"/>
                      <a:r>
                        <a:rPr lang="ru-RU" sz="20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-правительство Воронежской области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 (+ 33%)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(+ в 2 раза)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(-44 %)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562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-непосредственно </a:t>
                      </a: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заявитель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(-12%)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(-в 2,2 раза)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36(+19%)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64705"/>
          <a:ext cx="8229600" cy="5559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2889</TotalTime>
  <Words>1342</Words>
  <Application>Microsoft Office PowerPoint</Application>
  <PresentationFormat>Экран (4:3)</PresentationFormat>
  <Paragraphs>203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Artem</dc:creator>
  <cp:lastModifiedBy>op.povor</cp:lastModifiedBy>
  <cp:revision>433</cp:revision>
  <dcterms:created xsi:type="dcterms:W3CDTF">2011-03-11T13:16:55Z</dcterms:created>
  <dcterms:modified xsi:type="dcterms:W3CDTF">2023-02-02T13:27:12Z</dcterms:modified>
</cp:coreProperties>
</file>