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8" r:id="rId3"/>
    <p:sldId id="289" r:id="rId4"/>
    <p:sldId id="290" r:id="rId5"/>
    <p:sldId id="310" r:id="rId6"/>
    <p:sldId id="291" r:id="rId7"/>
    <p:sldId id="292" r:id="rId8"/>
    <p:sldId id="316" r:id="rId9"/>
    <p:sldId id="259" r:id="rId10"/>
    <p:sldId id="283" r:id="rId11"/>
    <p:sldId id="284" r:id="rId12"/>
    <p:sldId id="288" r:id="rId13"/>
    <p:sldId id="317" r:id="rId14"/>
    <p:sldId id="312" r:id="rId15"/>
    <p:sldId id="296" r:id="rId16"/>
    <p:sldId id="314" r:id="rId17"/>
    <p:sldId id="297" r:id="rId18"/>
    <p:sldId id="298" r:id="rId19"/>
    <p:sldId id="300" r:id="rId20"/>
    <p:sldId id="308" r:id="rId21"/>
    <p:sldId id="306" r:id="rId22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3366CC"/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160" autoAdjust="0"/>
    <p:restoredTop sz="94660"/>
  </p:normalViewPr>
  <p:slideViewPr>
    <p:cSldViewPr>
      <p:cViewPr>
        <p:scale>
          <a:sx n="70" d="100"/>
          <a:sy n="70" d="100"/>
        </p:scale>
        <p:origin x="-1589" y="-3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7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1.4414313526830659E-2"/>
                  <c:y val="9.2359566615888206E-2"/>
                </c:manualLayout>
              </c:layout>
              <c:showVal val="1"/>
            </c:dLbl>
            <c:dLbl>
              <c:idx val="1"/>
              <c:layout>
                <c:manualLayout>
                  <c:x val="1.2812723134960641E-2"/>
                  <c:y val="0.14397226560711976"/>
                </c:manualLayout>
              </c:layout>
              <c:showVal val="1"/>
            </c:dLbl>
            <c:dLbl>
              <c:idx val="2"/>
              <c:layout>
                <c:manualLayout>
                  <c:x val="4.8047711756102514E-3"/>
                  <c:y val="0.119524145032327"/>
                </c:manualLayout>
              </c:layout>
              <c:showVal val="1"/>
            </c:dLbl>
            <c:dLbl>
              <c:idx val="3"/>
              <c:layout>
                <c:manualLayout>
                  <c:x val="6.406361567480384E-3"/>
                  <c:y val="0.119524145032327"/>
                </c:manualLayout>
              </c:layout>
              <c:showVal val="1"/>
            </c:dLbl>
            <c:dLbl>
              <c:idx val="4"/>
              <c:layout>
                <c:manualLayout>
                  <c:x val="9.3838809928035432E-3"/>
                  <c:y val="4.0746867624656583E-2"/>
                </c:manualLayout>
              </c:layout>
              <c:showVal val="1"/>
            </c:dLbl>
            <c:dLbl>
              <c:idx val="5"/>
              <c:layout>
                <c:manualLayout>
                  <c:x val="4.8047711756102514E-3"/>
                  <c:y val="0.12495706071561342"/>
                </c:manualLayout>
              </c:layout>
              <c:showVal val="1"/>
            </c:dLbl>
            <c:dLbl>
              <c:idx val="6"/>
              <c:layout>
                <c:manualLayout>
                  <c:x val="8.0079519593502565E-3"/>
                  <c:y val="7.8777277407669433E-2"/>
                </c:manualLayout>
              </c:layout>
              <c:showVal val="1"/>
            </c:dLbl>
            <c:showVal val="1"/>
          </c:dLbls>
          <c:cat>
            <c:strRef>
              <c:f>Лист1!$A$2:$A$14</c:f>
              <c:strCache>
                <c:ptCount val="13"/>
                <c:pt idx="0">
                  <c:v>2009 г. (6 мес.)</c:v>
                </c:pt>
                <c:pt idx="1">
                  <c:v>2010 г.</c:v>
                </c:pt>
                <c:pt idx="2">
                  <c:v>2011 г.</c:v>
                </c:pt>
                <c:pt idx="3">
                  <c:v>2012 г.</c:v>
                </c:pt>
                <c:pt idx="4">
                  <c:v>2013 г.</c:v>
                </c:pt>
                <c:pt idx="5">
                  <c:v>2014 г.</c:v>
                </c:pt>
                <c:pt idx="6">
                  <c:v>2015 г. </c:v>
                </c:pt>
                <c:pt idx="7">
                  <c:v>2016г. </c:v>
                </c:pt>
                <c:pt idx="8">
                  <c:v>2017г.</c:v>
                </c:pt>
                <c:pt idx="9">
                  <c:v>2018г.</c:v>
                </c:pt>
                <c:pt idx="10">
                  <c:v>2019г.</c:v>
                </c:pt>
                <c:pt idx="11">
                  <c:v>2020г </c:v>
                </c:pt>
                <c:pt idx="12">
                  <c:v>2021(11 мес)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140</c:v>
                </c:pt>
                <c:pt idx="1">
                  <c:v>391</c:v>
                </c:pt>
                <c:pt idx="2">
                  <c:v>364</c:v>
                </c:pt>
                <c:pt idx="3">
                  <c:v>363</c:v>
                </c:pt>
                <c:pt idx="4">
                  <c:v>346</c:v>
                </c:pt>
                <c:pt idx="5">
                  <c:v>270</c:v>
                </c:pt>
                <c:pt idx="6">
                  <c:v>274</c:v>
                </c:pt>
                <c:pt idx="7">
                  <c:v>278</c:v>
                </c:pt>
                <c:pt idx="8">
                  <c:v>180</c:v>
                </c:pt>
                <c:pt idx="9">
                  <c:v>177</c:v>
                </c:pt>
                <c:pt idx="10">
                  <c:v>207</c:v>
                </c:pt>
                <c:pt idx="11">
                  <c:v>106</c:v>
                </c:pt>
                <c:pt idx="12">
                  <c:v>74</c:v>
                </c:pt>
              </c:numCache>
            </c:numRef>
          </c:val>
        </c:ser>
        <c:shape val="cylinder"/>
        <c:axId val="102562432"/>
        <c:axId val="95322496"/>
        <c:axId val="102535616"/>
      </c:bar3DChart>
      <c:catAx>
        <c:axId val="102562432"/>
        <c:scaling>
          <c:orientation val="minMax"/>
        </c:scaling>
        <c:axPos val="b"/>
        <c:tickLblPos val="nextTo"/>
        <c:crossAx val="95322496"/>
        <c:crosses val="autoZero"/>
        <c:auto val="1"/>
        <c:lblAlgn val="ctr"/>
        <c:lblOffset val="100"/>
      </c:catAx>
      <c:valAx>
        <c:axId val="95322496"/>
        <c:scaling>
          <c:orientation val="minMax"/>
        </c:scaling>
        <c:axPos val="l"/>
        <c:majorGridlines/>
        <c:numFmt formatCode="General" sourceLinked="1"/>
        <c:tickLblPos val="nextTo"/>
        <c:crossAx val="102562432"/>
        <c:crosses val="autoZero"/>
        <c:crossBetween val="between"/>
      </c:valAx>
      <c:serAx>
        <c:axId val="102535616"/>
        <c:scaling>
          <c:orientation val="minMax"/>
        </c:scaling>
        <c:delete val="1"/>
        <c:axPos val="b"/>
        <c:tickLblPos val="none"/>
        <c:crossAx val="95322496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обращений</c:v>
                </c:pt>
              </c:strCache>
            </c:strRef>
          </c:tx>
          <c:explosion val="25"/>
          <c:dPt>
            <c:idx val="0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99FF99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chemeClr val="bg1">
                  <a:lumMod val="85000"/>
                </a:schemeClr>
              </a:solidFill>
            </c:spPr>
          </c:dPt>
          <c:dPt>
            <c:idx val="5"/>
            <c:spPr>
              <a:solidFill>
                <a:srgbClr val="7030A0"/>
              </a:solidFill>
            </c:spPr>
          </c:dPt>
          <c:cat>
            <c:strRef>
              <c:f>Лист1!$A$2:$A$7</c:f>
              <c:strCache>
                <c:ptCount val="5"/>
                <c:pt idx="0">
                  <c:v>ЖКХ</c:v>
                </c:pt>
                <c:pt idx="1">
                  <c:v>Социальная сфера</c:v>
                </c:pt>
                <c:pt idx="2">
                  <c:v>Экономика</c:v>
                </c:pt>
                <c:pt idx="3">
                  <c:v>Оборона,безопасность</c:v>
                </c:pt>
                <c:pt idx="4">
                  <c:v>Государство,общество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25.6</c:v>
                </c:pt>
                <c:pt idx="1">
                  <c:v>31.1</c:v>
                </c:pt>
                <c:pt idx="2">
                  <c:v>39.200000000000003</c:v>
                </c:pt>
                <c:pt idx="3">
                  <c:v>4.0999999999999996</c:v>
                </c:pt>
                <c:pt idx="4">
                  <c:v>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6.5480205599300081E-2"/>
          <c:y val="5.2184242401250795E-2"/>
          <c:w val="0.66300940507436801"/>
          <c:h val="0.8268229343081139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решено положительно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Лист1!$A$2:$A$13</c:f>
              <c:strCache>
                <c:ptCount val="11"/>
                <c:pt idx="0">
                  <c:v>2009 г.</c:v>
                </c:pt>
                <c:pt idx="1">
                  <c:v>2010 г.</c:v>
                </c:pt>
                <c:pt idx="2">
                  <c:v>2011 г. </c:v>
                </c:pt>
                <c:pt idx="3">
                  <c:v>2012 г.</c:v>
                </c:pt>
                <c:pt idx="4">
                  <c:v>2013 г. </c:v>
                </c:pt>
                <c:pt idx="5">
                  <c:v>2014 г. </c:v>
                </c:pt>
                <c:pt idx="6">
                  <c:v>2015 г.</c:v>
                </c:pt>
                <c:pt idx="7">
                  <c:v>2016г</c:v>
                </c:pt>
                <c:pt idx="8">
                  <c:v>2017г.</c:v>
                </c:pt>
                <c:pt idx="9">
                  <c:v>2018г.</c:v>
                </c:pt>
                <c:pt idx="10">
                  <c:v>2019г.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89</c:v>
                </c:pt>
                <c:pt idx="1">
                  <c:v>142</c:v>
                </c:pt>
                <c:pt idx="2">
                  <c:v>122</c:v>
                </c:pt>
                <c:pt idx="3">
                  <c:v>99</c:v>
                </c:pt>
                <c:pt idx="4">
                  <c:v>100</c:v>
                </c:pt>
                <c:pt idx="5">
                  <c:v>100</c:v>
                </c:pt>
                <c:pt idx="6">
                  <c:v>106</c:v>
                </c:pt>
                <c:pt idx="7">
                  <c:v>93</c:v>
                </c:pt>
                <c:pt idx="8">
                  <c:v>62</c:v>
                </c:pt>
                <c:pt idx="9">
                  <c:v>46</c:v>
                </c:pt>
                <c:pt idx="10">
                  <c:v>47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направлено в ИОГВ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dLbl>
              <c:idx val="0"/>
              <c:layout>
                <c:manualLayout>
                  <c:x val="2.7777777777778334E-3"/>
                  <c:y val="-6.7512135032067183E-3"/>
                </c:manualLayout>
              </c:layout>
              <c:showVal val="1"/>
            </c:dLbl>
            <c:showVal val="1"/>
          </c:dLbls>
          <c:cat>
            <c:strRef>
              <c:f>Лист1!$A$2:$A$13</c:f>
              <c:strCache>
                <c:ptCount val="11"/>
                <c:pt idx="0">
                  <c:v>2009 г.</c:v>
                </c:pt>
                <c:pt idx="1">
                  <c:v>2010 г.</c:v>
                </c:pt>
                <c:pt idx="2">
                  <c:v>2011 г. </c:v>
                </c:pt>
                <c:pt idx="3">
                  <c:v>2012 г.</c:v>
                </c:pt>
                <c:pt idx="4">
                  <c:v>2013 г. </c:v>
                </c:pt>
                <c:pt idx="5">
                  <c:v>2014 г. </c:v>
                </c:pt>
                <c:pt idx="6">
                  <c:v>2015 г.</c:v>
                </c:pt>
                <c:pt idx="7">
                  <c:v>2016г</c:v>
                </c:pt>
                <c:pt idx="8">
                  <c:v>2017г.</c:v>
                </c:pt>
                <c:pt idx="9">
                  <c:v>2018г.</c:v>
                </c:pt>
                <c:pt idx="10">
                  <c:v>2019г.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20</c:v>
                </c:pt>
                <c:pt idx="1">
                  <c:v>25</c:v>
                </c:pt>
                <c:pt idx="2">
                  <c:v>16</c:v>
                </c:pt>
                <c:pt idx="3">
                  <c:v>11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  <c:pt idx="7">
                  <c:v>5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Разъяснено</c:v>
                </c:pt>
              </c:strCache>
            </c:strRef>
          </c:tx>
          <c:dLbls>
            <c:showVal val="1"/>
          </c:dLbls>
          <c:cat>
            <c:strRef>
              <c:f>Лист1!$A$2:$A$13</c:f>
              <c:strCache>
                <c:ptCount val="11"/>
                <c:pt idx="0">
                  <c:v>2009 г.</c:v>
                </c:pt>
                <c:pt idx="1">
                  <c:v>2010 г.</c:v>
                </c:pt>
                <c:pt idx="2">
                  <c:v>2011 г. </c:v>
                </c:pt>
                <c:pt idx="3">
                  <c:v>2012 г.</c:v>
                </c:pt>
                <c:pt idx="4">
                  <c:v>2013 г. </c:v>
                </c:pt>
                <c:pt idx="5">
                  <c:v>2014 г. </c:v>
                </c:pt>
                <c:pt idx="6">
                  <c:v>2015 г.</c:v>
                </c:pt>
                <c:pt idx="7">
                  <c:v>2016г</c:v>
                </c:pt>
                <c:pt idx="8">
                  <c:v>2017г.</c:v>
                </c:pt>
                <c:pt idx="9">
                  <c:v>2018г.</c:v>
                </c:pt>
                <c:pt idx="10">
                  <c:v>2019г.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42</c:v>
                </c:pt>
                <c:pt idx="1">
                  <c:v>250</c:v>
                </c:pt>
                <c:pt idx="2">
                  <c:v>227</c:v>
                </c:pt>
                <c:pt idx="3">
                  <c:v>147</c:v>
                </c:pt>
                <c:pt idx="4">
                  <c:v>149</c:v>
                </c:pt>
                <c:pt idx="5">
                  <c:v>170</c:v>
                </c:pt>
                <c:pt idx="6">
                  <c:v>168</c:v>
                </c:pt>
                <c:pt idx="7">
                  <c:v>198</c:v>
                </c:pt>
                <c:pt idx="8">
                  <c:v>121</c:v>
                </c:pt>
                <c:pt idx="9">
                  <c:v>145</c:v>
                </c:pt>
                <c:pt idx="10">
                  <c:v>136</c:v>
                </c:pt>
              </c:numCache>
            </c:numRef>
          </c:val>
        </c:ser>
        <c:shape val="cylinder"/>
        <c:axId val="46974848"/>
        <c:axId val="46976384"/>
        <c:axId val="0"/>
      </c:bar3DChart>
      <c:catAx>
        <c:axId val="46974848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46976384"/>
        <c:crosses val="autoZero"/>
        <c:auto val="1"/>
        <c:lblAlgn val="ctr"/>
        <c:lblOffset val="100"/>
      </c:catAx>
      <c:valAx>
        <c:axId val="46976384"/>
        <c:scaling>
          <c:orientation val="minMax"/>
        </c:scaling>
        <c:axPos val="l"/>
        <c:majorGridlines/>
        <c:numFmt formatCode="General" sourceLinked="1"/>
        <c:tickLblPos val="nextTo"/>
        <c:crossAx val="46974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543405511811166"/>
          <c:y val="0.33766786329296961"/>
          <c:w val="0.24373261154855638"/>
          <c:h val="0.30041332213087524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F74A-3437-4D4B-9F2D-4271A31031C9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D68F-C7AC-468C-A080-AE1FC6A0E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F74A-3437-4D4B-9F2D-4271A31031C9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D68F-C7AC-468C-A080-AE1FC6A0E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F74A-3437-4D4B-9F2D-4271A31031C9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D68F-C7AC-468C-A080-AE1FC6A0E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F74A-3437-4D4B-9F2D-4271A31031C9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D68F-C7AC-468C-A080-AE1FC6A0E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F74A-3437-4D4B-9F2D-4271A31031C9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D68F-C7AC-468C-A080-AE1FC6A0E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F74A-3437-4D4B-9F2D-4271A31031C9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D68F-C7AC-468C-A080-AE1FC6A0E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F74A-3437-4D4B-9F2D-4271A31031C9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D68F-C7AC-468C-A080-AE1FC6A0E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F74A-3437-4D4B-9F2D-4271A31031C9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D68F-C7AC-468C-A080-AE1FC6A0E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F74A-3437-4D4B-9F2D-4271A31031C9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D68F-C7AC-468C-A080-AE1FC6A0E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F74A-3437-4D4B-9F2D-4271A31031C9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D68F-C7AC-468C-A080-AE1FC6A0E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F74A-3437-4D4B-9F2D-4271A31031C9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9E0D68F-C7AC-468C-A080-AE1FC6A0E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E7F74A-3437-4D4B-9F2D-4271A31031C9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E0D68F-C7AC-468C-A080-AE1FC6A0E57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0" y="0"/>
            <a:ext cx="457176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</p:txBody>
      </p:sp>
      <p:pic>
        <p:nvPicPr>
          <p:cNvPr id="6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7016" cy="6429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79512" y="1187729"/>
            <a:ext cx="885698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38138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Итоги </a:t>
            </a: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работы общественной приемной губернатора Воронежской области в </a:t>
            </a:r>
            <a:r>
              <a:rPr lang="ru-RU" sz="4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Поворинском</a:t>
            </a: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муниципальном районе</a:t>
            </a:r>
          </a:p>
          <a:p>
            <a:pPr lvl="0" indent="338138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11 месяцев 2021года.</a:t>
            </a:r>
            <a:endParaRPr lang="ru-RU" sz="4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338138" algn="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43570" y="142852"/>
            <a:ext cx="3326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Поворинский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муниципальный район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smtClean="0"/>
              <a:t>   </a:t>
            </a:r>
            <a:r>
              <a:rPr lang="ru-RU" sz="2400" dirty="0" smtClean="0">
                <a:solidFill>
                  <a:srgbClr val="003399"/>
                </a:solidFill>
              </a:rPr>
              <a:t>По сравнению с аналогичным периодом прошлого года  наибольшее снижение обращений   произошло по </a:t>
            </a:r>
            <a:r>
              <a:rPr lang="ru-RU" sz="2400" dirty="0" smtClean="0">
                <a:solidFill>
                  <a:srgbClr val="003399"/>
                </a:solidFill>
              </a:rPr>
              <a:t>всем </a:t>
            </a:r>
            <a:r>
              <a:rPr lang="ru-RU" sz="2400" dirty="0" smtClean="0">
                <a:solidFill>
                  <a:srgbClr val="003399"/>
                </a:solidFill>
              </a:rPr>
              <a:t>тематикам</a:t>
            </a:r>
            <a:r>
              <a:rPr lang="ru-RU" sz="2400" dirty="0" smtClean="0">
                <a:solidFill>
                  <a:srgbClr val="003399"/>
                </a:solidFill>
              </a:rPr>
              <a:t>:« экономика»  на  </a:t>
            </a:r>
            <a:r>
              <a:rPr lang="ru-RU" sz="2400" dirty="0" smtClean="0">
                <a:solidFill>
                  <a:srgbClr val="003399"/>
                </a:solidFill>
              </a:rPr>
              <a:t>4 обращения,»</a:t>
            </a:r>
            <a:r>
              <a:rPr lang="ru-RU" sz="2400" dirty="0" smtClean="0">
                <a:solidFill>
                  <a:srgbClr val="003399"/>
                </a:solidFill>
              </a:rPr>
              <a:t>жилищно-коммунальная сфера» –на </a:t>
            </a:r>
            <a:r>
              <a:rPr lang="ru-RU" sz="2400" dirty="0" smtClean="0">
                <a:solidFill>
                  <a:srgbClr val="003399"/>
                </a:solidFill>
              </a:rPr>
              <a:t>7 обращений, « социальная сфера» на 18 обращений.</a:t>
            </a:r>
            <a:endParaRPr lang="ru-RU" sz="2400" dirty="0" smtClean="0">
              <a:solidFill>
                <a:srgbClr val="003399"/>
              </a:solidFill>
            </a:endParaRPr>
          </a:p>
          <a:p>
            <a:pPr algn="just">
              <a:buNone/>
            </a:pPr>
            <a:r>
              <a:rPr lang="ru-RU" sz="2400" dirty="0" smtClean="0">
                <a:solidFill>
                  <a:srgbClr val="003399"/>
                </a:solidFill>
              </a:rPr>
              <a:t>    Администрация Поворинского муниципального  района всесторонне содействует в решении вопросов, поднимаемых в обращениях граждан, обратившихся в приёмную губернатора. Создана и действует устойчивая система взаимодействия всех структур и уровней власти на территории района по решению вопросов при   обращении граждан.</a:t>
            </a:r>
          </a:p>
          <a:p>
            <a:pPr algn="just">
              <a:buNone/>
            </a:pPr>
            <a:r>
              <a:rPr lang="ru-RU" sz="2400" dirty="0" smtClean="0">
                <a:solidFill>
                  <a:srgbClr val="003399"/>
                </a:solidFill>
              </a:rPr>
              <a:t>    Благодаря  системной и слаженной работы  органов местного самоуправления  района решаются многие проблемные вопросы жизнедеятельности района :  </a:t>
            </a:r>
            <a:endParaRPr lang="ru-RU" sz="2400" dirty="0">
              <a:solidFill>
                <a:srgbClr val="003399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43570" y="142852"/>
            <a:ext cx="3326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Поворинский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муниципальный район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smtClean="0">
                <a:solidFill>
                  <a:srgbClr val="003399"/>
                </a:solidFill>
              </a:rPr>
              <a:t>   </a:t>
            </a:r>
            <a:r>
              <a:rPr lang="ru-RU" sz="2400" dirty="0" smtClean="0">
                <a:solidFill>
                  <a:srgbClr val="003399"/>
                </a:solidFill>
              </a:rPr>
              <a:t> </a:t>
            </a:r>
            <a:r>
              <a:rPr lang="ru-RU" sz="2400" dirty="0" smtClean="0">
                <a:solidFill>
                  <a:srgbClr val="003399"/>
                </a:solidFill>
              </a:rPr>
              <a:t>это </a:t>
            </a:r>
            <a:r>
              <a:rPr lang="ru-RU" sz="2400" dirty="0" smtClean="0">
                <a:solidFill>
                  <a:srgbClr val="003399"/>
                </a:solidFill>
              </a:rPr>
              <a:t>вопросы , связанные с улучшением жилищных условий населения , включая федеральные и областные</a:t>
            </a:r>
            <a:r>
              <a:rPr lang="ru-RU" sz="2400" dirty="0" smtClean="0"/>
              <a:t>    </a:t>
            </a:r>
          </a:p>
          <a:p>
            <a:pPr algn="just">
              <a:buNone/>
            </a:pPr>
            <a:r>
              <a:rPr lang="ru-RU" sz="2400" dirty="0" smtClean="0">
                <a:solidFill>
                  <a:srgbClr val="003399"/>
                </a:solidFill>
              </a:rPr>
              <a:t>    программы по  переселению из ветхого и аварийного жилья , капитальным ремонтом  многоквартирных домов в рамках целевых программ; предоставления жилья молодым семьям в рамках программы                     «Предоставление жилья молодым семьям, проживающим  в сельской местности» и по федеральной целевой программе « Жилище</a:t>
            </a:r>
            <a:r>
              <a:rPr lang="ru-RU" sz="2400" dirty="0" smtClean="0">
                <a:solidFill>
                  <a:srgbClr val="003399"/>
                </a:solidFill>
              </a:rPr>
              <a:t>», </a:t>
            </a:r>
            <a:r>
              <a:rPr lang="ru-RU" sz="2400" dirty="0" smtClean="0">
                <a:solidFill>
                  <a:srgbClr val="003399"/>
                </a:solidFill>
              </a:rPr>
              <a:t>в рамках государственной </a:t>
            </a:r>
            <a:r>
              <a:rPr lang="ru-RU" sz="2400" dirty="0" smtClean="0">
                <a:solidFill>
                  <a:srgbClr val="003399"/>
                </a:solidFill>
              </a:rPr>
              <a:t>программы Воронежской области «Формирование современной городской среды Воронежской области на 2018-2023годы» </a:t>
            </a:r>
            <a:r>
              <a:rPr lang="ru-RU" sz="2400" dirty="0" smtClean="0">
                <a:solidFill>
                  <a:srgbClr val="003399"/>
                </a:solidFill>
              </a:rPr>
              <a:t>благоустраиваются территории </a:t>
            </a:r>
            <a:r>
              <a:rPr lang="ru-RU" sz="2400" dirty="0" smtClean="0">
                <a:solidFill>
                  <a:srgbClr val="003399"/>
                </a:solidFill>
              </a:rPr>
              <a:t> </a:t>
            </a:r>
            <a:r>
              <a:rPr lang="ru-RU" sz="2400" dirty="0" smtClean="0">
                <a:solidFill>
                  <a:srgbClr val="003399"/>
                </a:solidFill>
              </a:rPr>
              <a:t>города и сельских поселений района.</a:t>
            </a:r>
            <a:endParaRPr lang="ru-RU" sz="2400" b="1" dirty="0">
              <a:solidFill>
                <a:srgbClr val="003399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43570" y="142852"/>
            <a:ext cx="3326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Поворинский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муниципальный район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20"/>
            <a:ext cx="8136904" cy="5688632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     </a:t>
            </a:r>
            <a:r>
              <a:rPr lang="ru-RU" sz="2400" dirty="0" smtClean="0">
                <a:solidFill>
                  <a:srgbClr val="003399"/>
                </a:solidFill>
              </a:rPr>
              <a:t>По программе « Жилище»  подпрограмма                           « Обеспечение жильем молодых семей» в  текущем году получили  субсидии </a:t>
            </a:r>
            <a:r>
              <a:rPr lang="ru-RU" sz="2400" dirty="0" smtClean="0">
                <a:solidFill>
                  <a:srgbClr val="003399"/>
                </a:solidFill>
              </a:rPr>
              <a:t>12 </a:t>
            </a:r>
            <a:r>
              <a:rPr lang="ru-RU" sz="2400" dirty="0" smtClean="0">
                <a:solidFill>
                  <a:srgbClr val="003399"/>
                </a:solidFill>
              </a:rPr>
              <a:t>молодых семей на сумму </a:t>
            </a:r>
            <a:r>
              <a:rPr lang="ru-RU" sz="2400" dirty="0" smtClean="0">
                <a:solidFill>
                  <a:srgbClr val="003399"/>
                </a:solidFill>
              </a:rPr>
              <a:t>4731,9 тыс</a:t>
            </a:r>
            <a:r>
              <a:rPr lang="ru-RU" sz="2400" dirty="0" smtClean="0">
                <a:solidFill>
                  <a:srgbClr val="003399"/>
                </a:solidFill>
              </a:rPr>
              <a:t>. руб.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003399"/>
                </a:solidFill>
              </a:rPr>
              <a:t>В районе  проводится работа по благоустройству дорог и тротуаров, уличному освещению;  строятся и  ремонтируются  объекты социальной сферы.  </a:t>
            </a:r>
          </a:p>
          <a:p>
            <a:pPr algn="just">
              <a:buNone/>
            </a:pPr>
            <a:r>
              <a:rPr lang="ru-RU" sz="2400" dirty="0" smtClean="0">
                <a:solidFill>
                  <a:srgbClr val="003399"/>
                </a:solidFill>
              </a:rPr>
              <a:t>     Для решения вопроса оказания материальной помощи  отдельным категориям разработано и  утверждено  20.03.2017 г. «Положение о порядке оказания социальной помощи отдельным категориям граждан, проживающим на территории Поворинского муниципального района».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003399"/>
                </a:solidFill>
              </a:rPr>
              <a:t>В текущем году оказана помощь </a:t>
            </a:r>
            <a:r>
              <a:rPr lang="ru-RU" sz="2400" dirty="0" smtClean="0">
                <a:solidFill>
                  <a:srgbClr val="003399"/>
                </a:solidFill>
              </a:rPr>
              <a:t>3м  </a:t>
            </a:r>
            <a:r>
              <a:rPr lang="ru-RU" sz="2400" dirty="0" smtClean="0">
                <a:solidFill>
                  <a:srgbClr val="003399"/>
                </a:solidFill>
              </a:rPr>
              <a:t>жителям района, оказавшимся в трудной жизненной ситуации.</a:t>
            </a:r>
          </a:p>
          <a:p>
            <a:pPr algn="just">
              <a:buNone/>
            </a:pPr>
            <a:endParaRPr lang="ru-RU" sz="2400" b="1" dirty="0" smtClean="0">
              <a:solidFill>
                <a:srgbClr val="0033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43570" y="142852"/>
            <a:ext cx="3326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Поворинский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муниципальный район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97666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smtClean="0">
                <a:solidFill>
                  <a:srgbClr val="003399"/>
                </a:solidFill>
              </a:rPr>
              <a:t>          В рамках государственной системы бесплатной юридической помощи, утвержденной Федеральным законом Российской Федерации «О бесплатной юридической помощи в РФ» от 21.11.2011г. № 324-ФЗ ,  в общественной приемной   организованы личные приемы граждан адвокатами    района;</a:t>
            </a:r>
          </a:p>
          <a:p>
            <a:pPr algn="just">
              <a:buNone/>
            </a:pPr>
            <a:r>
              <a:rPr lang="ru-RU" sz="2400" dirty="0" smtClean="0">
                <a:solidFill>
                  <a:srgbClr val="003399"/>
                </a:solidFill>
              </a:rPr>
              <a:t>         В рамках заключенного соглашения   между Правительством Воронежской области и     Управлением   </a:t>
            </a:r>
            <a:r>
              <a:rPr lang="ru-RU" sz="2400" b="1" i="1" dirty="0" smtClean="0">
                <a:solidFill>
                  <a:srgbClr val="003399"/>
                </a:solidFill>
              </a:rPr>
              <a:t> </a:t>
            </a:r>
            <a:r>
              <a:rPr lang="ru-RU" sz="2400" dirty="0" err="1" smtClean="0">
                <a:solidFill>
                  <a:srgbClr val="003399"/>
                </a:solidFill>
              </a:rPr>
              <a:t>Роспотребнадзора</a:t>
            </a:r>
            <a:r>
              <a:rPr lang="ru-RU" sz="2400" dirty="0" smtClean="0">
                <a:solidFill>
                  <a:srgbClr val="003399"/>
                </a:solidFill>
              </a:rPr>
              <a:t> по Воронежской области  проводятся личные  приемы  граждан начальником территориального отдела Управления </a:t>
            </a:r>
            <a:r>
              <a:rPr lang="ru-RU" sz="2400" dirty="0" err="1" smtClean="0">
                <a:solidFill>
                  <a:srgbClr val="003399"/>
                </a:solidFill>
              </a:rPr>
              <a:t>Роспотребнадзора</a:t>
            </a:r>
            <a:r>
              <a:rPr lang="ru-RU" sz="2400" dirty="0" smtClean="0">
                <a:solidFill>
                  <a:srgbClr val="003399"/>
                </a:solidFill>
              </a:rPr>
              <a:t> по Воронежской области в Борисоглебском городском округе, Грибановском, Новохоперском, </a:t>
            </a:r>
            <a:r>
              <a:rPr lang="ru-RU" sz="2400" dirty="0" err="1" smtClean="0">
                <a:solidFill>
                  <a:srgbClr val="003399"/>
                </a:solidFill>
              </a:rPr>
              <a:t>Поворинском</a:t>
            </a:r>
            <a:r>
              <a:rPr lang="ru-RU" sz="2400" dirty="0" smtClean="0">
                <a:solidFill>
                  <a:srgbClr val="003399"/>
                </a:solidFill>
              </a:rPr>
              <a:t>, Терновском районах -</a:t>
            </a:r>
            <a:r>
              <a:rPr lang="ru-RU" sz="2400" dirty="0" err="1" smtClean="0">
                <a:solidFill>
                  <a:srgbClr val="003399"/>
                </a:solidFill>
              </a:rPr>
              <a:t>Овчинниковой</a:t>
            </a:r>
            <a:r>
              <a:rPr lang="ru-RU" sz="2400" dirty="0" smtClean="0">
                <a:solidFill>
                  <a:srgbClr val="003399"/>
                </a:solidFill>
              </a:rPr>
              <a:t>  Татьяной Викторовной согласно графика.</a:t>
            </a:r>
            <a:endParaRPr lang="ru-RU" sz="2400" i="1" dirty="0" smtClean="0">
              <a:solidFill>
                <a:srgbClr val="003399"/>
              </a:solidFill>
            </a:endParaRPr>
          </a:p>
          <a:p>
            <a:pPr algn="just">
              <a:buNone/>
            </a:pPr>
            <a:endParaRPr lang="ru-RU" sz="2400" dirty="0" smtClean="0">
              <a:solidFill>
                <a:srgbClr val="0033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43570" y="142852"/>
            <a:ext cx="3326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Поворинский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муниципальный район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0" y="0"/>
            <a:ext cx="457176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</p:txBody>
      </p:sp>
      <p:pic>
        <p:nvPicPr>
          <p:cNvPr id="6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7016" cy="6429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5643570" y="142852"/>
            <a:ext cx="3326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Поворинский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муниципальный район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42844" y="785794"/>
            <a:ext cx="88583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Тематика обращений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571472" y="1397000"/>
          <a:ext cx="8143932" cy="51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20"/>
            <a:ext cx="8136904" cy="594928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dirty="0" smtClean="0">
                <a:solidFill>
                  <a:srgbClr val="003399"/>
                </a:solidFill>
              </a:rPr>
              <a:t>Анализ результативности  исполнения  обращений граждан  выглядит следующим образом : </a:t>
            </a:r>
          </a:p>
          <a:p>
            <a:pPr algn="just"/>
            <a:endParaRPr lang="ru-RU" sz="1400" b="1" dirty="0" smtClean="0">
              <a:solidFill>
                <a:srgbClr val="0033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43570" y="142852"/>
            <a:ext cx="3326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Поворинский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муниципальный район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2187575"/>
          <a:ext cx="8064896" cy="3397250"/>
        </p:xfrm>
        <a:graphic>
          <a:graphicData uri="http://schemas.openxmlformats.org/drawingml/2006/table">
            <a:tbl>
              <a:tblPr/>
              <a:tblGrid>
                <a:gridCol w="2463789"/>
                <a:gridCol w="2818039"/>
                <a:gridCol w="2783068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kern="50" dirty="0">
                        <a:solidFill>
                          <a:srgbClr val="003399"/>
                        </a:solidFill>
                        <a:latin typeface="Arial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50" dirty="0" smtClean="0">
                          <a:solidFill>
                            <a:srgbClr val="003399"/>
                          </a:solidFill>
                          <a:latin typeface="Times New Roman"/>
                          <a:ea typeface="Lucida Sans Unicode"/>
                          <a:cs typeface="Mangal"/>
                        </a:rPr>
                        <a:t>11мес    2021 </a:t>
                      </a:r>
                      <a:r>
                        <a:rPr lang="ru-RU" sz="2000" kern="50" dirty="0">
                          <a:solidFill>
                            <a:srgbClr val="003399"/>
                          </a:solidFill>
                          <a:latin typeface="Times New Roman"/>
                          <a:ea typeface="Lucida Sans Unicode"/>
                          <a:cs typeface="Mangal"/>
                        </a:rPr>
                        <a:t>год</a:t>
                      </a:r>
                      <a:endParaRPr lang="ru-RU" sz="2000" kern="50" dirty="0">
                        <a:solidFill>
                          <a:srgbClr val="003399"/>
                        </a:solidFill>
                        <a:latin typeface="Arial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245" indent="-55245" algn="ctr">
                        <a:spcAft>
                          <a:spcPts val="0"/>
                        </a:spcAft>
                      </a:pPr>
                      <a:r>
                        <a:rPr lang="ru-RU" sz="2000" kern="50" dirty="0" smtClean="0">
                          <a:solidFill>
                            <a:srgbClr val="003399"/>
                          </a:solidFill>
                          <a:latin typeface="Times New Roman"/>
                          <a:ea typeface="Lucida Sans Unicode"/>
                          <a:cs typeface="Mangal"/>
                        </a:rPr>
                        <a:t>11 мес.2020</a:t>
                      </a:r>
                      <a:endParaRPr lang="ru-RU" sz="2000" kern="50" dirty="0">
                        <a:solidFill>
                          <a:srgbClr val="003399"/>
                        </a:solidFill>
                        <a:latin typeface="Arial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 dirty="0">
                          <a:solidFill>
                            <a:srgbClr val="003399"/>
                          </a:solidFill>
                          <a:latin typeface="Times New Roman"/>
                          <a:ea typeface="Lucida Sans Unicode"/>
                          <a:cs typeface="Mangal"/>
                        </a:rPr>
                        <a:t>« меры приняты и вопросы решены»</a:t>
                      </a:r>
                      <a:endParaRPr lang="ru-RU" sz="2000" kern="50" dirty="0">
                        <a:solidFill>
                          <a:srgbClr val="003399"/>
                        </a:solidFill>
                        <a:latin typeface="Arial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50" dirty="0" smtClean="0">
                          <a:solidFill>
                            <a:srgbClr val="003399"/>
                          </a:solidFill>
                          <a:latin typeface="Arial" pitchFamily="34" charset="0"/>
                          <a:ea typeface="Lucida Sans Unicode"/>
                          <a:cs typeface="Arial" pitchFamily="34" charset="0"/>
                        </a:rPr>
                        <a:t>32,4 </a:t>
                      </a:r>
                      <a:r>
                        <a:rPr lang="ru-RU" sz="2000" b="1" kern="50" dirty="0" smtClean="0">
                          <a:solidFill>
                            <a:srgbClr val="003399"/>
                          </a:solidFill>
                          <a:latin typeface="Arial" pitchFamily="34" charset="0"/>
                          <a:ea typeface="Lucida Sans Unicode"/>
                          <a:cs typeface="Arial" pitchFamily="34" charset="0"/>
                        </a:rPr>
                        <a:t>%</a:t>
                      </a:r>
                      <a:endParaRPr lang="ru-RU" sz="2000" b="1" kern="50" dirty="0">
                        <a:solidFill>
                          <a:srgbClr val="003399"/>
                        </a:solidFill>
                        <a:latin typeface="Arial" pitchFamily="34" charset="0"/>
                        <a:ea typeface="Lucida Sans Unicode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50" dirty="0" smtClean="0">
                          <a:solidFill>
                            <a:srgbClr val="003399"/>
                          </a:solidFill>
                          <a:latin typeface="Arial" pitchFamily="34" charset="0"/>
                          <a:ea typeface="Lucida Sans Unicode"/>
                          <a:cs typeface="Arial" pitchFamily="34" charset="0"/>
                        </a:rPr>
                        <a:t>36,8%</a:t>
                      </a:r>
                      <a:endParaRPr lang="ru-RU" sz="2000" kern="50" dirty="0">
                        <a:solidFill>
                          <a:srgbClr val="003399"/>
                        </a:solidFill>
                        <a:latin typeface="Arial" pitchFamily="34" charset="0"/>
                        <a:ea typeface="Lucida Sans Unicode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50">
                          <a:solidFill>
                            <a:srgbClr val="003399"/>
                          </a:solidFill>
                          <a:latin typeface="Times New Roman"/>
                          <a:ea typeface="Lucida Sans Unicode"/>
                          <a:cs typeface="Mangal"/>
                        </a:rPr>
                        <a:t>в том числе:</a:t>
                      </a:r>
                      <a:endParaRPr lang="ru-RU" sz="2000" kern="50">
                        <a:solidFill>
                          <a:srgbClr val="003399"/>
                        </a:solidFill>
                        <a:latin typeface="Arial"/>
                        <a:ea typeface="Lucida Sans Unicode"/>
                        <a:cs typeface="Mang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50">
                          <a:solidFill>
                            <a:srgbClr val="003399"/>
                          </a:solidFill>
                          <a:latin typeface="Times New Roman"/>
                          <a:ea typeface="Lucida Sans Unicode"/>
                          <a:cs typeface="Mangal"/>
                        </a:rPr>
                        <a:t> (на местном уровне)</a:t>
                      </a:r>
                      <a:endParaRPr lang="ru-RU" sz="2000" kern="50">
                        <a:solidFill>
                          <a:srgbClr val="003399"/>
                        </a:solidFill>
                        <a:latin typeface="Arial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50" dirty="0" smtClean="0">
                          <a:solidFill>
                            <a:srgbClr val="003399"/>
                          </a:solidFill>
                          <a:latin typeface="Arial" pitchFamily="34" charset="0"/>
                          <a:ea typeface="Lucida Sans Unicode"/>
                          <a:cs typeface="Arial" pitchFamily="34" charset="0"/>
                        </a:rPr>
                        <a:t>95,8 </a:t>
                      </a:r>
                      <a:r>
                        <a:rPr lang="ru-RU" sz="2000" kern="50" dirty="0" smtClean="0">
                          <a:solidFill>
                            <a:srgbClr val="003399"/>
                          </a:solidFill>
                          <a:latin typeface="Arial" pitchFamily="34" charset="0"/>
                          <a:ea typeface="Lucida Sans Unicode"/>
                          <a:cs typeface="Arial" pitchFamily="34" charset="0"/>
                        </a:rPr>
                        <a:t>%</a:t>
                      </a:r>
                      <a:endParaRPr lang="ru-RU" sz="2000" kern="50" dirty="0">
                        <a:solidFill>
                          <a:srgbClr val="003399"/>
                        </a:solidFill>
                        <a:latin typeface="Arial" pitchFamily="34" charset="0"/>
                        <a:ea typeface="Lucida Sans Unicode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50" dirty="0" smtClean="0">
                          <a:solidFill>
                            <a:srgbClr val="003399"/>
                          </a:solidFill>
                          <a:latin typeface="Arial" pitchFamily="34" charset="0"/>
                          <a:ea typeface="Lucida Sans Unicode"/>
                          <a:cs typeface="Arial" pitchFamily="34" charset="0"/>
                        </a:rPr>
                        <a:t>92,3%</a:t>
                      </a:r>
                      <a:endParaRPr lang="ru-RU" sz="2000" kern="50" dirty="0">
                        <a:solidFill>
                          <a:srgbClr val="003399"/>
                        </a:solidFill>
                        <a:latin typeface="Arial" pitchFamily="34" charset="0"/>
                        <a:ea typeface="Lucida Sans Unicode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50">
                          <a:solidFill>
                            <a:srgbClr val="003399"/>
                          </a:solidFill>
                          <a:latin typeface="Times New Roman"/>
                          <a:ea typeface="Lucida Sans Unicode"/>
                          <a:cs typeface="Mangal"/>
                        </a:rPr>
                        <a:t>руководителями ИОГВ,федеральных органов</a:t>
                      </a:r>
                      <a:endParaRPr lang="ru-RU" sz="2000" kern="50">
                        <a:solidFill>
                          <a:srgbClr val="003399"/>
                        </a:solidFill>
                        <a:latin typeface="Arial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50" dirty="0" smtClean="0">
                          <a:solidFill>
                            <a:srgbClr val="003399"/>
                          </a:solidFill>
                          <a:latin typeface="Arial" pitchFamily="34" charset="0"/>
                          <a:ea typeface="Lucida Sans Unicode"/>
                          <a:cs typeface="Arial" pitchFamily="34" charset="0"/>
                        </a:rPr>
                        <a:t>4,2 </a:t>
                      </a:r>
                      <a:r>
                        <a:rPr lang="ru-RU" sz="2000" kern="50" dirty="0" smtClean="0">
                          <a:solidFill>
                            <a:srgbClr val="003399"/>
                          </a:solidFill>
                          <a:latin typeface="Arial" pitchFamily="34" charset="0"/>
                          <a:ea typeface="Lucida Sans Unicode"/>
                          <a:cs typeface="Arial" pitchFamily="34" charset="0"/>
                        </a:rPr>
                        <a:t>%</a:t>
                      </a:r>
                      <a:endParaRPr lang="ru-RU" sz="2000" kern="50" dirty="0">
                        <a:solidFill>
                          <a:srgbClr val="003399"/>
                        </a:solidFill>
                        <a:latin typeface="Arial" pitchFamily="34" charset="0"/>
                        <a:ea typeface="Lucida Sans Unicode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50" dirty="0" smtClean="0">
                          <a:solidFill>
                            <a:srgbClr val="003399"/>
                          </a:solidFill>
                          <a:latin typeface="Arial" pitchFamily="34" charset="0"/>
                          <a:ea typeface="Lucida Sans Unicode"/>
                          <a:cs typeface="Arial" pitchFamily="34" charset="0"/>
                        </a:rPr>
                        <a:t>7,7 </a:t>
                      </a:r>
                      <a:r>
                        <a:rPr lang="ru-RU" sz="2000" kern="50" dirty="0">
                          <a:solidFill>
                            <a:srgbClr val="003399"/>
                          </a:solidFill>
                          <a:latin typeface="Arial" pitchFamily="34" charset="0"/>
                          <a:ea typeface="Lucida Sans Unicode"/>
                          <a:cs typeface="Arial" pitchFamily="34" charset="0"/>
                        </a:rPr>
                        <a:t>%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 dirty="0">
                          <a:solidFill>
                            <a:srgbClr val="003399"/>
                          </a:solidFill>
                          <a:latin typeface="Times New Roman"/>
                          <a:ea typeface="Lucida Sans Unicode"/>
                          <a:cs typeface="Mangal"/>
                        </a:rPr>
                        <a:t>«рассмотрено и даны разъяснения»</a:t>
                      </a:r>
                      <a:endParaRPr lang="ru-RU" sz="2000" kern="50" dirty="0">
                        <a:solidFill>
                          <a:srgbClr val="003399"/>
                        </a:solidFill>
                        <a:latin typeface="Arial"/>
                        <a:ea typeface="Lucida Sans Unicode"/>
                        <a:cs typeface="Mangal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50" dirty="0" smtClean="0">
                          <a:solidFill>
                            <a:srgbClr val="003399"/>
                          </a:solidFill>
                          <a:latin typeface="Arial" pitchFamily="34" charset="0"/>
                          <a:ea typeface="Lucida Sans Unicode"/>
                          <a:cs typeface="Arial" pitchFamily="34" charset="0"/>
                        </a:rPr>
                        <a:t>67,6%</a:t>
                      </a:r>
                      <a:endParaRPr lang="ru-RU" sz="2000" b="1" kern="50" dirty="0">
                        <a:solidFill>
                          <a:srgbClr val="003399"/>
                        </a:solidFill>
                        <a:latin typeface="Arial" pitchFamily="34" charset="0"/>
                        <a:ea typeface="Lucida Sans Unicode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50" dirty="0" smtClean="0">
                          <a:solidFill>
                            <a:srgbClr val="003399"/>
                          </a:solidFill>
                          <a:latin typeface="Arial" pitchFamily="34" charset="0"/>
                          <a:ea typeface="Lucida Sans Unicode"/>
                          <a:cs typeface="Arial" pitchFamily="34" charset="0"/>
                        </a:rPr>
                        <a:t>63,2 </a:t>
                      </a:r>
                      <a:r>
                        <a:rPr lang="ru-RU" sz="2000" b="1" kern="50" dirty="0">
                          <a:solidFill>
                            <a:srgbClr val="003399"/>
                          </a:solidFill>
                          <a:latin typeface="Arial" pitchFamily="34" charset="0"/>
                          <a:ea typeface="Lucida Sans Unicode"/>
                          <a:cs typeface="Arial" pitchFamily="34" charset="0"/>
                        </a:rPr>
                        <a:t>%</a:t>
                      </a:r>
                      <a:endParaRPr lang="ru-RU" sz="2000" kern="50" dirty="0">
                        <a:solidFill>
                          <a:srgbClr val="003399"/>
                        </a:solidFill>
                        <a:latin typeface="Arial" pitchFamily="34" charset="0"/>
                        <a:ea typeface="Lucida Sans Unicode"/>
                        <a:cs typeface="Arial" pitchFamily="34" charset="0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0" y="0"/>
            <a:ext cx="457176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</p:txBody>
      </p:sp>
      <p:pic>
        <p:nvPicPr>
          <p:cNvPr id="6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7016" cy="6429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5643570" y="142852"/>
            <a:ext cx="3326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Поворинский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муниципальный район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353295" y="601890"/>
            <a:ext cx="4973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Итоги работы с обращениями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179512" y="980728"/>
          <a:ext cx="8784976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54461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400" dirty="0" smtClean="0"/>
              <a:t>      </a:t>
            </a:r>
            <a:r>
              <a:rPr lang="ru-RU" sz="2400" dirty="0" smtClean="0">
                <a:solidFill>
                  <a:srgbClr val="003399"/>
                </a:solidFill>
              </a:rPr>
              <a:t>Изучение состава заявителей, обратившихся  в общественную приемную губернатора области  показывает, что большинство из них  или 61 процент   составляют пенсионеры , граждане преклонного возраста, инвалиды   и ветераны труда. Этот факт обращений, к сожалению,  в основном обусловлен низким уровнем их материального обеспечения. Работающее население составляет - 18,0 процентов , неработающее население-13,0 процентов, инвалиды -10 процента, иные категории граждан -6,0 процентов.  Хочется отметить, что молодёжь  не часто  обращается с заявлениями в приёмную,  в текущем году всего лишь 8,9 % от общего количества обращений , так как видимо не находит для этого веских причин, или ещё не научилась остро реагировать на жизненные проблемы.</a:t>
            </a:r>
          </a:p>
          <a:p>
            <a:pPr algn="just"/>
            <a:endParaRPr lang="ru-RU" sz="1400" b="1" dirty="0" smtClean="0">
              <a:solidFill>
                <a:srgbClr val="0033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43570" y="142852"/>
            <a:ext cx="3326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Поворинский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муниципальный район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597666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400" dirty="0" smtClean="0"/>
              <a:t>      </a:t>
            </a:r>
            <a:endParaRPr lang="ru-RU" sz="2400" dirty="0" smtClean="0">
              <a:solidFill>
                <a:srgbClr val="003399"/>
              </a:solidFill>
            </a:endParaRPr>
          </a:p>
          <a:p>
            <a:pPr algn="ctr">
              <a:buNone/>
            </a:pPr>
            <a:r>
              <a:rPr lang="ru-RU" sz="2400" dirty="0" smtClean="0">
                <a:solidFill>
                  <a:srgbClr val="003399"/>
                </a:solidFill>
              </a:rPr>
              <a:t>Данные о составе заявителей в   </a:t>
            </a:r>
            <a:r>
              <a:rPr lang="ru-RU" sz="2400" dirty="0" smtClean="0">
                <a:solidFill>
                  <a:srgbClr val="003399"/>
                </a:solidFill>
              </a:rPr>
              <a:t>2021 </a:t>
            </a:r>
            <a:r>
              <a:rPr lang="ru-RU" sz="2400" dirty="0" smtClean="0">
                <a:solidFill>
                  <a:srgbClr val="003399"/>
                </a:solidFill>
              </a:rPr>
              <a:t>году приведены в таблице: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643570" y="142852"/>
            <a:ext cx="3326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Поворинский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муниципальный район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543669"/>
          <a:ext cx="8568953" cy="5247382"/>
        </p:xfrm>
        <a:graphic>
          <a:graphicData uri="http://schemas.openxmlformats.org/drawingml/2006/table">
            <a:tbl>
              <a:tblPr/>
              <a:tblGrid>
                <a:gridCol w="1097949"/>
                <a:gridCol w="1977391"/>
                <a:gridCol w="1245140"/>
                <a:gridCol w="1173907"/>
                <a:gridCol w="1537283"/>
                <a:gridCol w="1537283"/>
              </a:tblGrid>
              <a:tr h="315501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Категории граждан</a:t>
                      </a:r>
                    </a:p>
                  </a:txBody>
                  <a:tcPr marL="67318" marR="673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Количество</a:t>
                      </a:r>
                    </a:p>
                  </a:txBody>
                  <a:tcPr marL="67318" marR="673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 возрастным группам</a:t>
                      </a:r>
                    </a:p>
                  </a:txBody>
                  <a:tcPr marL="67318" marR="673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10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 30 лет</a:t>
                      </a:r>
                    </a:p>
                  </a:txBody>
                  <a:tcPr marL="67318" marR="673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 30 до 60 лет</a:t>
                      </a:r>
                    </a:p>
                  </a:txBody>
                  <a:tcPr marL="67318" marR="673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Старше 60 лет</a:t>
                      </a:r>
                    </a:p>
                  </a:txBody>
                  <a:tcPr marL="67318" marR="673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65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Принято граждан</a:t>
                      </a:r>
                      <a:r>
                        <a:rPr lang="ru-RU" sz="2000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всего, из них: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Работающие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4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Безработные 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Пенсионеры 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Инвалиды 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Матери-одиночки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Многодетные семьи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Иные категории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692696"/>
            <a:ext cx="8856984" cy="597666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400" dirty="0" smtClean="0"/>
              <a:t>      </a:t>
            </a:r>
            <a:r>
              <a:rPr lang="ru-RU" sz="2400" dirty="0" smtClean="0">
                <a:solidFill>
                  <a:srgbClr val="003399"/>
                </a:solidFill>
              </a:rPr>
              <a:t>Проводимый анализ работы с обращениями граждан   позволяет актуализировать информационно - разъяснительную работу с населением, инициировать принятие необходимых мер, направленных на улучшение положения и защиту прав граждан, проанализировать наиболее острые проблемы, волнующие население. Приятно отметить, что население нашего района не остаётся равнодушным ко многим проблемам жизнедеятельности. В рамках проводимой работы, направленной на повышение эффективности и результативности работы общественной приемной продолжено освещение деятельности общественной приемной. Так, </a:t>
            </a:r>
            <a:r>
              <a:rPr lang="ru-RU" sz="2400" dirty="0" smtClean="0">
                <a:solidFill>
                  <a:srgbClr val="003399"/>
                </a:solidFill>
              </a:rPr>
              <a:t>за 11 месяцев  2021 год </a:t>
            </a:r>
            <a:r>
              <a:rPr lang="ru-RU" sz="2400" dirty="0" smtClean="0">
                <a:solidFill>
                  <a:srgbClr val="003399"/>
                </a:solidFill>
              </a:rPr>
              <a:t>общественной приемной было инициировано </a:t>
            </a:r>
            <a:r>
              <a:rPr lang="ru-RU" sz="2400" dirty="0" smtClean="0">
                <a:solidFill>
                  <a:srgbClr val="003399"/>
                </a:solidFill>
              </a:rPr>
              <a:t>61 публикация </a:t>
            </a:r>
            <a:r>
              <a:rPr lang="ru-RU" sz="2400" dirty="0" smtClean="0">
                <a:solidFill>
                  <a:srgbClr val="003399"/>
                </a:solidFill>
              </a:rPr>
              <a:t>в Интернете, </a:t>
            </a:r>
            <a:r>
              <a:rPr lang="ru-RU" sz="2400" dirty="0" smtClean="0">
                <a:solidFill>
                  <a:srgbClr val="003399"/>
                </a:solidFill>
              </a:rPr>
              <a:t>13 </a:t>
            </a:r>
            <a:r>
              <a:rPr lang="ru-RU" sz="2400" dirty="0" smtClean="0">
                <a:solidFill>
                  <a:srgbClr val="003399"/>
                </a:solidFill>
              </a:rPr>
              <a:t>публикаций в районном  СМИ. </a:t>
            </a:r>
          </a:p>
          <a:p>
            <a:pPr algn="just">
              <a:buNone/>
            </a:pPr>
            <a:endParaRPr lang="ru-RU" sz="2400" dirty="0" smtClean="0">
              <a:solidFill>
                <a:srgbClr val="003399"/>
              </a:solidFill>
            </a:endParaRPr>
          </a:p>
          <a:p>
            <a:pPr algn="just">
              <a:buNone/>
            </a:pPr>
            <a:r>
              <a:rPr lang="ru-RU" sz="2400" dirty="0" smtClean="0">
                <a:solidFill>
                  <a:srgbClr val="003399"/>
                </a:solidFill>
              </a:rPr>
              <a:t> 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643570" y="142852"/>
            <a:ext cx="3326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Поворинский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муниципальный район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8352928" cy="583264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smtClean="0"/>
              <a:t>   </a:t>
            </a:r>
            <a:r>
              <a:rPr lang="ru-RU" sz="2400" dirty="0" smtClean="0">
                <a:solidFill>
                  <a:srgbClr val="003399"/>
                </a:solidFill>
              </a:rPr>
              <a:t>Общественная приемная губернатора Воронежской области в </a:t>
            </a:r>
            <a:r>
              <a:rPr lang="ru-RU" sz="2400" dirty="0" err="1" smtClean="0">
                <a:solidFill>
                  <a:srgbClr val="003399"/>
                </a:solidFill>
              </a:rPr>
              <a:t>Поворинском</a:t>
            </a:r>
            <a:r>
              <a:rPr lang="ru-RU" sz="2400" dirty="0" smtClean="0">
                <a:solidFill>
                  <a:srgbClr val="003399"/>
                </a:solidFill>
              </a:rPr>
              <a:t> муниципальном районе создана в июле  2009 года.</a:t>
            </a:r>
          </a:p>
          <a:p>
            <a:pPr algn="just">
              <a:buNone/>
            </a:pPr>
            <a:r>
              <a:rPr lang="ru-RU" sz="2400" dirty="0" smtClean="0">
                <a:solidFill>
                  <a:srgbClr val="003399"/>
                </a:solidFill>
              </a:rPr>
              <a:t>            За весь период деятельности общественной приемной губернатора   в </a:t>
            </a:r>
            <a:r>
              <a:rPr lang="ru-RU" sz="2400" dirty="0" err="1" smtClean="0">
                <a:solidFill>
                  <a:srgbClr val="003399"/>
                </a:solidFill>
              </a:rPr>
              <a:t>Поворинском</a:t>
            </a:r>
            <a:r>
              <a:rPr lang="ru-RU" sz="2400" dirty="0" smtClean="0">
                <a:solidFill>
                  <a:srgbClr val="003399"/>
                </a:solidFill>
              </a:rPr>
              <a:t> муниципальном районе  накоплен опыт взаимодействия  с органами местного самоуправления, общественными организациями, трудовыми коллективами, населением.</a:t>
            </a:r>
          </a:p>
          <a:p>
            <a:pPr algn="just">
              <a:buNone/>
            </a:pPr>
            <a:r>
              <a:rPr lang="ru-RU" sz="2400" dirty="0" smtClean="0">
                <a:solidFill>
                  <a:srgbClr val="003399"/>
                </a:solidFill>
              </a:rPr>
              <a:t>           За период с 2009 года по   </a:t>
            </a:r>
            <a:r>
              <a:rPr lang="ru-RU" sz="2400" dirty="0" smtClean="0">
                <a:solidFill>
                  <a:srgbClr val="003399"/>
                </a:solidFill>
              </a:rPr>
              <a:t>2021  </a:t>
            </a:r>
            <a:r>
              <a:rPr lang="ru-RU" sz="2400" dirty="0" smtClean="0">
                <a:solidFill>
                  <a:srgbClr val="003399"/>
                </a:solidFill>
              </a:rPr>
              <a:t>год в общественной приемной губернатора  Воронежской области принято </a:t>
            </a:r>
            <a:r>
              <a:rPr lang="ru-RU" sz="2400" dirty="0" smtClean="0">
                <a:solidFill>
                  <a:srgbClr val="003399"/>
                </a:solidFill>
              </a:rPr>
              <a:t>-3170 человек </a:t>
            </a:r>
            <a:r>
              <a:rPr lang="ru-RU" sz="2400" dirty="0" smtClean="0">
                <a:solidFill>
                  <a:srgbClr val="003399"/>
                </a:solidFill>
              </a:rPr>
              <a:t>, рассмотрено </a:t>
            </a:r>
            <a:r>
              <a:rPr lang="ru-RU" sz="2400" dirty="0" smtClean="0">
                <a:solidFill>
                  <a:srgbClr val="003399"/>
                </a:solidFill>
              </a:rPr>
              <a:t>3195 </a:t>
            </a:r>
            <a:r>
              <a:rPr lang="ru-RU" sz="2400" dirty="0" smtClean="0">
                <a:solidFill>
                  <a:srgbClr val="003399"/>
                </a:solidFill>
              </a:rPr>
              <a:t>вопросов , на прием к руководителям областного правительства пришли- </a:t>
            </a:r>
            <a:r>
              <a:rPr lang="ru-RU" sz="2400" dirty="0" smtClean="0">
                <a:solidFill>
                  <a:srgbClr val="003399"/>
                </a:solidFill>
              </a:rPr>
              <a:t>1316 </a:t>
            </a:r>
            <a:r>
              <a:rPr lang="ru-RU" sz="2400" dirty="0" smtClean="0">
                <a:solidFill>
                  <a:srgbClr val="003399"/>
                </a:solidFill>
              </a:rPr>
              <a:t>жителей района. В адрес губернатора области направлено- 112 письменных  обращений.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9807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5643570" y="142852"/>
            <a:ext cx="3326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Поворинский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муниципальный район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638636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 descr="E:\Фото общественной приёмной\DSC0189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348880"/>
            <a:ext cx="2808312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836712"/>
            <a:ext cx="230425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908720"/>
            <a:ext cx="273630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168" y="764705"/>
            <a:ext cx="259228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1" y="2852936"/>
            <a:ext cx="302433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6176" y="2852936"/>
            <a:ext cx="280831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91881" y="4653136"/>
            <a:ext cx="259228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3528" y="4797152"/>
            <a:ext cx="2797497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228185" y="4776788"/>
            <a:ext cx="2736304" cy="1748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0" y="0"/>
            <a:ext cx="457176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</p:txBody>
      </p:sp>
      <p:pic>
        <p:nvPicPr>
          <p:cNvPr id="6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7016" cy="6429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5643570" y="142852"/>
            <a:ext cx="3326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Поворинский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муниципальный район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57158" y="1714488"/>
            <a:ext cx="8572560" cy="156966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800" dirty="0" smtClean="0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СПАСИБО ЗА ВНИМАНИЕ!</a:t>
            </a:r>
            <a:endParaRPr kumimoji="0" lang="ru-RU" sz="4800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424936" cy="5472608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400" dirty="0" smtClean="0"/>
          </a:p>
          <a:p>
            <a:pPr algn="just">
              <a:buNone/>
            </a:pPr>
            <a:r>
              <a:rPr lang="ru-RU" sz="2400" dirty="0" smtClean="0">
                <a:solidFill>
                  <a:srgbClr val="003399"/>
                </a:solidFill>
              </a:rPr>
              <a:t>     За этот же период руководителями областного правительства проведено- </a:t>
            </a:r>
            <a:r>
              <a:rPr lang="ru-RU" sz="2400" dirty="0" smtClean="0">
                <a:solidFill>
                  <a:srgbClr val="003399"/>
                </a:solidFill>
              </a:rPr>
              <a:t>111 </a:t>
            </a:r>
            <a:r>
              <a:rPr lang="ru-RU" sz="2400" dirty="0" smtClean="0">
                <a:solidFill>
                  <a:srgbClr val="003399"/>
                </a:solidFill>
              </a:rPr>
              <a:t>приемов граждан, 21 прием – руководителями территориальных органов федеральных органов исполнительной власти. Организовано 75 встреч в трудовых  коллективах и 122 выездных приема граждан в поселениях района. </a:t>
            </a:r>
            <a:r>
              <a:rPr lang="ru-RU" sz="2400" b="1" u="sng" dirty="0" smtClean="0">
                <a:solidFill>
                  <a:srgbClr val="003399"/>
                </a:solidFill>
              </a:rPr>
              <a:t> </a:t>
            </a:r>
            <a:endParaRPr lang="ru-RU" sz="2400" dirty="0" smtClean="0">
              <a:solidFill>
                <a:srgbClr val="003399"/>
              </a:solidFill>
            </a:endParaRPr>
          </a:p>
          <a:p>
            <a:pPr algn="just">
              <a:buNone/>
            </a:pPr>
            <a:r>
              <a:rPr lang="ru-RU" sz="2400" dirty="0" smtClean="0">
                <a:solidFill>
                  <a:srgbClr val="003399"/>
                </a:solidFill>
              </a:rPr>
              <a:t>	      За    </a:t>
            </a:r>
            <a:r>
              <a:rPr lang="ru-RU" sz="2400" dirty="0" smtClean="0">
                <a:solidFill>
                  <a:srgbClr val="003399"/>
                </a:solidFill>
              </a:rPr>
              <a:t>11 месяцев 2021 года  </a:t>
            </a:r>
            <a:r>
              <a:rPr lang="ru-RU" sz="2400" dirty="0" smtClean="0">
                <a:solidFill>
                  <a:srgbClr val="003399"/>
                </a:solidFill>
              </a:rPr>
              <a:t>в общественной приемной губернатора области в </a:t>
            </a:r>
            <a:r>
              <a:rPr lang="ru-RU" sz="2400" dirty="0" err="1" smtClean="0">
                <a:solidFill>
                  <a:srgbClr val="003399"/>
                </a:solidFill>
              </a:rPr>
              <a:t>Поворинском</a:t>
            </a:r>
            <a:r>
              <a:rPr lang="ru-RU" sz="2400" dirty="0" smtClean="0">
                <a:solidFill>
                  <a:srgbClr val="003399"/>
                </a:solidFill>
              </a:rPr>
              <a:t> муниципальном районе  принято </a:t>
            </a:r>
            <a:r>
              <a:rPr lang="ru-RU" sz="2400" dirty="0" smtClean="0">
                <a:solidFill>
                  <a:srgbClr val="003399"/>
                </a:solidFill>
              </a:rPr>
              <a:t>74 человека, </a:t>
            </a:r>
            <a:r>
              <a:rPr lang="ru-RU" sz="2400" dirty="0" smtClean="0">
                <a:solidFill>
                  <a:srgbClr val="003399"/>
                </a:solidFill>
              </a:rPr>
              <a:t>рассмотрено  </a:t>
            </a:r>
            <a:r>
              <a:rPr lang="ru-RU" sz="2400" dirty="0" smtClean="0">
                <a:solidFill>
                  <a:srgbClr val="003399"/>
                </a:solidFill>
              </a:rPr>
              <a:t>74 </a:t>
            </a:r>
            <a:r>
              <a:rPr lang="ru-RU" sz="2400" dirty="0" smtClean="0">
                <a:solidFill>
                  <a:srgbClr val="003399"/>
                </a:solidFill>
              </a:rPr>
              <a:t>вопроса, на прием к руководителям областного правительства пришло  </a:t>
            </a:r>
            <a:r>
              <a:rPr lang="ru-RU" sz="2400" dirty="0" smtClean="0">
                <a:solidFill>
                  <a:srgbClr val="003399"/>
                </a:solidFill>
              </a:rPr>
              <a:t>2 жителя района</a:t>
            </a:r>
            <a:r>
              <a:rPr lang="ru-RU" sz="2400" dirty="0" smtClean="0">
                <a:solidFill>
                  <a:srgbClr val="003399"/>
                </a:solidFill>
              </a:rPr>
              <a:t>. В связи с распространением </a:t>
            </a:r>
            <a:r>
              <a:rPr lang="ru-RU" sz="2400" dirty="0" err="1" smtClean="0">
                <a:solidFill>
                  <a:srgbClr val="003399"/>
                </a:solidFill>
              </a:rPr>
              <a:t>коронавирусной</a:t>
            </a:r>
            <a:r>
              <a:rPr lang="ru-RU" sz="2400" dirty="0" smtClean="0">
                <a:solidFill>
                  <a:srgbClr val="003399"/>
                </a:solidFill>
              </a:rPr>
              <a:t>  инфекции  были введены ограничения по личному приему граждан  в общественной приемной. </a:t>
            </a:r>
            <a:endParaRPr lang="ru-RU" sz="2400" dirty="0" smtClean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936" cy="496855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400" dirty="0" smtClean="0"/>
          </a:p>
          <a:p>
            <a:pPr algn="just">
              <a:buNone/>
            </a:pPr>
            <a:r>
              <a:rPr lang="ru-RU" sz="2400" dirty="0" smtClean="0"/>
              <a:t>    </a:t>
            </a:r>
            <a:r>
              <a:rPr lang="ru-RU" sz="2400" dirty="0" smtClean="0">
                <a:solidFill>
                  <a:srgbClr val="003399"/>
                </a:solidFill>
              </a:rPr>
              <a:t>За аналогичный период прошлого года  в общественной приемной было принято </a:t>
            </a:r>
            <a:r>
              <a:rPr lang="ru-RU" sz="2400" dirty="0" smtClean="0">
                <a:solidFill>
                  <a:srgbClr val="003399"/>
                </a:solidFill>
              </a:rPr>
              <a:t>106 </a:t>
            </a:r>
            <a:r>
              <a:rPr lang="ru-RU" sz="2400" dirty="0" smtClean="0">
                <a:solidFill>
                  <a:srgbClr val="003399"/>
                </a:solidFill>
              </a:rPr>
              <a:t>человек , рассмотрено </a:t>
            </a:r>
            <a:r>
              <a:rPr lang="ru-RU" sz="2400" dirty="0" smtClean="0">
                <a:solidFill>
                  <a:srgbClr val="003399"/>
                </a:solidFill>
              </a:rPr>
              <a:t>106 вопросов,  </a:t>
            </a:r>
            <a:r>
              <a:rPr lang="ru-RU" sz="2400" dirty="0" smtClean="0">
                <a:solidFill>
                  <a:srgbClr val="003399"/>
                </a:solidFill>
              </a:rPr>
              <a:t>руководителями областного правительства принято - </a:t>
            </a:r>
            <a:r>
              <a:rPr lang="ru-RU" sz="2400" dirty="0" smtClean="0">
                <a:solidFill>
                  <a:srgbClr val="003399"/>
                </a:solidFill>
              </a:rPr>
              <a:t>15  жителей  </a:t>
            </a:r>
            <a:r>
              <a:rPr lang="ru-RU" sz="2400" dirty="0" smtClean="0">
                <a:solidFill>
                  <a:srgbClr val="003399"/>
                </a:solidFill>
              </a:rPr>
              <a:t>района,  руководителями  территориальных органов федеральных органов исполнительной власти </a:t>
            </a:r>
            <a:r>
              <a:rPr lang="ru-RU" sz="2400" dirty="0" smtClean="0">
                <a:solidFill>
                  <a:srgbClr val="003399"/>
                </a:solidFill>
              </a:rPr>
              <a:t>-3 человека.  </a:t>
            </a:r>
            <a:endParaRPr lang="ru-RU" sz="2400" dirty="0" smtClean="0">
              <a:solidFill>
                <a:srgbClr val="003399"/>
              </a:solidFill>
            </a:endParaRPr>
          </a:p>
          <a:p>
            <a:pPr algn="just">
              <a:buNone/>
            </a:pPr>
            <a:r>
              <a:rPr lang="ru-RU" sz="2400" dirty="0" smtClean="0">
                <a:solidFill>
                  <a:srgbClr val="003399"/>
                </a:solidFill>
              </a:rPr>
              <a:t>               По сравнению с аналогичным периодом прошлого года в целом  произошло </a:t>
            </a:r>
            <a:r>
              <a:rPr lang="ru-RU" sz="2400" dirty="0" smtClean="0">
                <a:solidFill>
                  <a:srgbClr val="003399"/>
                </a:solidFill>
              </a:rPr>
              <a:t>значительное </a:t>
            </a:r>
            <a:r>
              <a:rPr lang="ru-RU" sz="2400" dirty="0" smtClean="0">
                <a:solidFill>
                  <a:srgbClr val="003399"/>
                </a:solidFill>
              </a:rPr>
              <a:t>уменьшение количества обращений   на </a:t>
            </a:r>
            <a:r>
              <a:rPr lang="ru-RU" sz="2400" dirty="0" smtClean="0">
                <a:solidFill>
                  <a:srgbClr val="003399"/>
                </a:solidFill>
              </a:rPr>
              <a:t>32 обращения </a:t>
            </a:r>
            <a:r>
              <a:rPr lang="ru-RU" sz="2400" dirty="0" smtClean="0">
                <a:solidFill>
                  <a:srgbClr val="003399"/>
                </a:solidFill>
              </a:rPr>
              <a:t>, в том числе  к руководителям областного правительства   на  </a:t>
            </a:r>
            <a:r>
              <a:rPr lang="ru-RU" sz="2400" dirty="0" smtClean="0">
                <a:solidFill>
                  <a:srgbClr val="003399"/>
                </a:solidFill>
              </a:rPr>
              <a:t>13 обращений.   </a:t>
            </a:r>
            <a:endParaRPr lang="ru-RU" sz="2400" dirty="0" smtClean="0">
              <a:solidFill>
                <a:srgbClr val="003399"/>
              </a:solidFill>
            </a:endParaRPr>
          </a:p>
          <a:p>
            <a:r>
              <a:rPr lang="ru-RU" sz="2400" dirty="0" smtClean="0">
                <a:solidFill>
                  <a:srgbClr val="003399"/>
                </a:solidFill>
              </a:rPr>
              <a:t>Динамика обращений представлена на слайде.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0" y="0"/>
            <a:ext cx="457176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</p:txBody>
      </p:sp>
      <p:pic>
        <p:nvPicPr>
          <p:cNvPr id="6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7016" cy="6429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5643570" y="142852"/>
            <a:ext cx="3326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Поворинский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муниципальный район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344496" y="652802"/>
            <a:ext cx="42235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Динамика обращений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500034" y="1397000"/>
          <a:ext cx="8320438" cy="467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424936" cy="619268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1400" dirty="0" smtClean="0"/>
          </a:p>
          <a:p>
            <a:pPr algn="just">
              <a:lnSpc>
                <a:spcPct val="120000"/>
              </a:lnSpc>
              <a:buNone/>
            </a:pPr>
            <a:r>
              <a:rPr lang="ru-RU" dirty="0" smtClean="0"/>
              <a:t>       </a:t>
            </a:r>
            <a:r>
              <a:rPr lang="ru-RU" sz="9600" dirty="0" smtClean="0">
                <a:solidFill>
                  <a:srgbClr val="003399"/>
                </a:solidFill>
              </a:rPr>
              <a:t>Наибольшее количество  обращений    в   </a:t>
            </a:r>
            <a:r>
              <a:rPr lang="ru-RU" sz="9600" dirty="0" smtClean="0">
                <a:solidFill>
                  <a:srgbClr val="003399"/>
                </a:solidFill>
              </a:rPr>
              <a:t>2021 </a:t>
            </a:r>
            <a:r>
              <a:rPr lang="ru-RU" sz="9600" dirty="0" smtClean="0">
                <a:solidFill>
                  <a:srgbClr val="003399"/>
                </a:solidFill>
              </a:rPr>
              <a:t>году  поступило от жителей  города  Поворино – </a:t>
            </a:r>
            <a:r>
              <a:rPr lang="ru-RU" sz="9600" dirty="0" smtClean="0">
                <a:solidFill>
                  <a:srgbClr val="003399"/>
                </a:solidFill>
              </a:rPr>
              <a:t>46 </a:t>
            </a:r>
            <a:r>
              <a:rPr lang="ru-RU" sz="9600" dirty="0" smtClean="0">
                <a:solidFill>
                  <a:srgbClr val="003399"/>
                </a:solidFill>
              </a:rPr>
              <a:t>обращений или </a:t>
            </a:r>
            <a:r>
              <a:rPr lang="ru-RU" sz="9600" dirty="0" smtClean="0">
                <a:solidFill>
                  <a:srgbClr val="003399"/>
                </a:solidFill>
              </a:rPr>
              <a:t>62 </a:t>
            </a:r>
            <a:r>
              <a:rPr lang="ru-RU" sz="9600" dirty="0" smtClean="0">
                <a:solidFill>
                  <a:srgbClr val="003399"/>
                </a:solidFill>
              </a:rPr>
              <a:t>% от общего количества обращений, </a:t>
            </a:r>
            <a:r>
              <a:rPr lang="ru-RU" sz="9600" dirty="0" err="1" smtClean="0">
                <a:solidFill>
                  <a:srgbClr val="003399"/>
                </a:solidFill>
              </a:rPr>
              <a:t>Песковского</a:t>
            </a:r>
            <a:r>
              <a:rPr lang="ru-RU" sz="9600" dirty="0" smtClean="0">
                <a:solidFill>
                  <a:srgbClr val="003399"/>
                </a:solidFill>
              </a:rPr>
              <a:t> сельского поселения </a:t>
            </a:r>
            <a:r>
              <a:rPr lang="ru-RU" sz="9600" dirty="0" smtClean="0">
                <a:solidFill>
                  <a:srgbClr val="003399"/>
                </a:solidFill>
              </a:rPr>
              <a:t>-4 обращения  </a:t>
            </a:r>
            <a:r>
              <a:rPr lang="ru-RU" sz="9600" dirty="0" smtClean="0">
                <a:solidFill>
                  <a:srgbClr val="003399"/>
                </a:solidFill>
              </a:rPr>
              <a:t>или </a:t>
            </a:r>
            <a:r>
              <a:rPr lang="ru-RU" sz="9600" dirty="0" smtClean="0">
                <a:solidFill>
                  <a:srgbClr val="003399"/>
                </a:solidFill>
              </a:rPr>
              <a:t>5,4 </a:t>
            </a:r>
            <a:r>
              <a:rPr lang="ru-RU" sz="9600" dirty="0" smtClean="0">
                <a:solidFill>
                  <a:srgbClr val="003399"/>
                </a:solidFill>
              </a:rPr>
              <a:t>% от общего количества обращений, </a:t>
            </a:r>
            <a:r>
              <a:rPr lang="ru-RU" sz="9600" dirty="0" err="1" smtClean="0">
                <a:solidFill>
                  <a:srgbClr val="003399"/>
                </a:solidFill>
              </a:rPr>
              <a:t>Байчуровского</a:t>
            </a:r>
            <a:r>
              <a:rPr lang="ru-RU" sz="9600" dirty="0" smtClean="0">
                <a:solidFill>
                  <a:srgbClr val="003399"/>
                </a:solidFill>
              </a:rPr>
              <a:t> сельского поселения </a:t>
            </a:r>
            <a:r>
              <a:rPr lang="ru-RU" sz="9600" dirty="0" smtClean="0">
                <a:solidFill>
                  <a:srgbClr val="003399"/>
                </a:solidFill>
              </a:rPr>
              <a:t>-7 </a:t>
            </a:r>
            <a:r>
              <a:rPr lang="ru-RU" sz="9600" dirty="0" smtClean="0">
                <a:solidFill>
                  <a:srgbClr val="003399"/>
                </a:solidFill>
              </a:rPr>
              <a:t>обращений или </a:t>
            </a:r>
            <a:r>
              <a:rPr lang="ru-RU" sz="9600" dirty="0" smtClean="0">
                <a:solidFill>
                  <a:srgbClr val="003399"/>
                </a:solidFill>
              </a:rPr>
              <a:t>9,5 </a:t>
            </a:r>
            <a:r>
              <a:rPr lang="ru-RU" sz="9600" dirty="0" smtClean="0">
                <a:solidFill>
                  <a:srgbClr val="003399"/>
                </a:solidFill>
              </a:rPr>
              <a:t>% от общего количества обращений, Рождественского сельского поселения- </a:t>
            </a:r>
            <a:r>
              <a:rPr lang="ru-RU" sz="9600" dirty="0" smtClean="0">
                <a:solidFill>
                  <a:srgbClr val="003399"/>
                </a:solidFill>
              </a:rPr>
              <a:t>8 </a:t>
            </a:r>
            <a:r>
              <a:rPr lang="ru-RU" sz="9600" dirty="0" smtClean="0">
                <a:solidFill>
                  <a:srgbClr val="003399"/>
                </a:solidFill>
              </a:rPr>
              <a:t>обращений  или </a:t>
            </a:r>
            <a:r>
              <a:rPr lang="ru-RU" sz="9600" dirty="0" smtClean="0">
                <a:solidFill>
                  <a:srgbClr val="003399"/>
                </a:solidFill>
              </a:rPr>
              <a:t>10,8 </a:t>
            </a:r>
            <a:r>
              <a:rPr lang="ru-RU" sz="9600" dirty="0" smtClean="0">
                <a:solidFill>
                  <a:srgbClr val="003399"/>
                </a:solidFill>
              </a:rPr>
              <a:t>% от общего количества обращений, </a:t>
            </a:r>
            <a:r>
              <a:rPr lang="ru-RU" sz="9600" dirty="0" smtClean="0">
                <a:solidFill>
                  <a:srgbClr val="003399"/>
                </a:solidFill>
              </a:rPr>
              <a:t>Наименьшее </a:t>
            </a:r>
            <a:r>
              <a:rPr lang="ru-RU" sz="9600" dirty="0" smtClean="0">
                <a:solidFill>
                  <a:srgbClr val="003399"/>
                </a:solidFill>
              </a:rPr>
              <a:t>количество обращений в отчетном периоде  поступило от жителей   </a:t>
            </a:r>
            <a:r>
              <a:rPr lang="ru-RU" sz="9600" dirty="0" smtClean="0">
                <a:solidFill>
                  <a:srgbClr val="003399"/>
                </a:solidFill>
              </a:rPr>
              <a:t> Добровольского</a:t>
            </a:r>
            <a:r>
              <a:rPr lang="ru-RU" sz="9600" dirty="0" smtClean="0">
                <a:solidFill>
                  <a:srgbClr val="003399"/>
                </a:solidFill>
              </a:rPr>
              <a:t>, Мазурского сельских  </a:t>
            </a:r>
            <a:r>
              <a:rPr lang="ru-RU" sz="9600" dirty="0" smtClean="0">
                <a:solidFill>
                  <a:srgbClr val="003399"/>
                </a:solidFill>
              </a:rPr>
              <a:t>поселений, </a:t>
            </a:r>
            <a:r>
              <a:rPr lang="ru-RU" sz="9600" dirty="0" err="1" smtClean="0">
                <a:solidFill>
                  <a:srgbClr val="003399"/>
                </a:solidFill>
              </a:rPr>
              <a:t>Байчуровского</a:t>
            </a:r>
            <a:r>
              <a:rPr lang="ru-RU" sz="9600" dirty="0" smtClean="0">
                <a:solidFill>
                  <a:srgbClr val="003399"/>
                </a:solidFill>
              </a:rPr>
              <a:t> сельских поселений   от 1 до 3х обращения. Не поступало обращений  в отчетном периоде от жителей  </a:t>
            </a:r>
            <a:r>
              <a:rPr lang="ru-RU" sz="9600" dirty="0" err="1" smtClean="0">
                <a:solidFill>
                  <a:srgbClr val="003399"/>
                </a:solidFill>
              </a:rPr>
              <a:t>Вихляевского</a:t>
            </a:r>
            <a:r>
              <a:rPr lang="ru-RU" sz="9600" dirty="0" smtClean="0">
                <a:solidFill>
                  <a:srgbClr val="003399"/>
                </a:solidFill>
              </a:rPr>
              <a:t>  сельского поселения.</a:t>
            </a:r>
          </a:p>
          <a:p>
            <a:endParaRPr lang="ru-RU" sz="5100" dirty="0" smtClean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8424936" cy="576064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ru-RU" sz="1400" dirty="0" smtClean="0"/>
          </a:p>
          <a:p>
            <a:pPr algn="just">
              <a:buNone/>
            </a:pPr>
            <a:endParaRPr lang="ru-RU" dirty="0" smtClean="0">
              <a:solidFill>
                <a:srgbClr val="003399"/>
              </a:solidFill>
            </a:endParaRPr>
          </a:p>
          <a:p>
            <a:pPr algn="just">
              <a:buNone/>
            </a:pPr>
            <a:r>
              <a:rPr lang="ru-RU" sz="4400" dirty="0" smtClean="0"/>
              <a:t>     </a:t>
            </a:r>
            <a:r>
              <a:rPr lang="ru-RU" sz="4400" dirty="0" smtClean="0">
                <a:solidFill>
                  <a:srgbClr val="003399"/>
                </a:solidFill>
              </a:rPr>
              <a:t>Анализ тематики поступивших письменных и устных обращений   за    </a:t>
            </a:r>
            <a:r>
              <a:rPr lang="ru-RU" sz="4400" dirty="0" smtClean="0">
                <a:solidFill>
                  <a:srgbClr val="003399"/>
                </a:solidFill>
              </a:rPr>
              <a:t>2021 </a:t>
            </a:r>
            <a:r>
              <a:rPr lang="ru-RU" sz="4400" dirty="0" smtClean="0">
                <a:solidFill>
                  <a:srgbClr val="003399"/>
                </a:solidFill>
              </a:rPr>
              <a:t>год показывает, что  наибольшее количество обращений  поступило  по вопросам :</a:t>
            </a:r>
          </a:p>
          <a:p>
            <a:pPr algn="just">
              <a:buNone/>
            </a:pPr>
            <a:r>
              <a:rPr lang="ru-RU" sz="4400" dirty="0" smtClean="0">
                <a:solidFill>
                  <a:srgbClr val="003399"/>
                </a:solidFill>
              </a:rPr>
              <a:t>    « </a:t>
            </a:r>
            <a:r>
              <a:rPr lang="ru-RU" sz="4400" b="1" dirty="0" smtClean="0">
                <a:solidFill>
                  <a:srgbClr val="003399"/>
                </a:solidFill>
              </a:rPr>
              <a:t>социальной сферы</a:t>
            </a:r>
            <a:r>
              <a:rPr lang="ru-RU" sz="4400" b="1" dirty="0" smtClean="0">
                <a:solidFill>
                  <a:srgbClr val="003399"/>
                </a:solidFill>
              </a:rPr>
              <a:t>»</a:t>
            </a:r>
            <a:r>
              <a:rPr lang="ru-RU" sz="4400" dirty="0" smtClean="0">
                <a:solidFill>
                  <a:srgbClr val="003399"/>
                </a:solidFill>
              </a:rPr>
              <a:t>-23 обращения  </a:t>
            </a:r>
            <a:r>
              <a:rPr lang="ru-RU" sz="4400" dirty="0" smtClean="0">
                <a:solidFill>
                  <a:srgbClr val="003399"/>
                </a:solidFill>
              </a:rPr>
              <a:t>или </a:t>
            </a:r>
            <a:r>
              <a:rPr lang="ru-RU" sz="4400" dirty="0" smtClean="0">
                <a:solidFill>
                  <a:srgbClr val="003399"/>
                </a:solidFill>
              </a:rPr>
              <a:t>31,1 </a:t>
            </a:r>
            <a:r>
              <a:rPr lang="ru-RU" sz="4400" dirty="0" smtClean="0">
                <a:solidFill>
                  <a:srgbClr val="003399"/>
                </a:solidFill>
              </a:rPr>
              <a:t>% от общего количества . Это вопросы, связанные с оказанием финансовой помощи гражданам, находящимся в трудной жизненной ситуации ( болезнь, ущерб причиненный в следствии  пожара и </a:t>
            </a:r>
            <a:r>
              <a:rPr lang="ru-RU" sz="4400" dirty="0" err="1" smtClean="0">
                <a:solidFill>
                  <a:srgbClr val="003399"/>
                </a:solidFill>
              </a:rPr>
              <a:t>др</a:t>
            </a:r>
            <a:r>
              <a:rPr lang="ru-RU" sz="4400" dirty="0" smtClean="0">
                <a:solidFill>
                  <a:srgbClr val="003399"/>
                </a:solidFill>
              </a:rPr>
              <a:t>),  пенсионного обеспечения, оказания мер социальной поддержки отдельным категориям граждан, медицинского обслуживания </a:t>
            </a:r>
            <a:r>
              <a:rPr lang="ru-RU" sz="4400" dirty="0" smtClean="0">
                <a:solidFill>
                  <a:srgbClr val="003399"/>
                </a:solidFill>
              </a:rPr>
              <a:t>населения</a:t>
            </a:r>
            <a:r>
              <a:rPr lang="ru-RU" sz="4400" dirty="0" smtClean="0">
                <a:solidFill>
                  <a:srgbClr val="003399"/>
                </a:solidFill>
              </a:rPr>
              <a:t>.</a:t>
            </a:r>
            <a:endParaRPr lang="ru-RU" sz="4400" dirty="0" smtClean="0">
              <a:solidFill>
                <a:srgbClr val="003399"/>
              </a:solidFill>
            </a:endParaRPr>
          </a:p>
          <a:p>
            <a:pPr algn="just">
              <a:buNone/>
            </a:pPr>
            <a:r>
              <a:rPr lang="ru-RU" sz="4400" dirty="0" smtClean="0">
                <a:solidFill>
                  <a:srgbClr val="003399"/>
                </a:solidFill>
              </a:rPr>
              <a:t>     « </a:t>
            </a:r>
            <a:r>
              <a:rPr lang="ru-RU" sz="4400" b="1" dirty="0" smtClean="0">
                <a:solidFill>
                  <a:srgbClr val="003399"/>
                </a:solidFill>
              </a:rPr>
              <a:t>экономики»</a:t>
            </a:r>
            <a:r>
              <a:rPr lang="ru-RU" sz="4400" dirty="0" smtClean="0">
                <a:solidFill>
                  <a:srgbClr val="003399"/>
                </a:solidFill>
              </a:rPr>
              <a:t> - </a:t>
            </a:r>
            <a:r>
              <a:rPr lang="ru-RU" sz="4400" dirty="0" smtClean="0">
                <a:solidFill>
                  <a:srgbClr val="003399"/>
                </a:solidFill>
              </a:rPr>
              <a:t>29 обращений  </a:t>
            </a:r>
            <a:r>
              <a:rPr lang="ru-RU" sz="4400" dirty="0" smtClean="0">
                <a:solidFill>
                  <a:srgbClr val="003399"/>
                </a:solidFill>
              </a:rPr>
              <a:t>или </a:t>
            </a:r>
            <a:r>
              <a:rPr lang="ru-RU" sz="4400" dirty="0" smtClean="0">
                <a:solidFill>
                  <a:srgbClr val="003399"/>
                </a:solidFill>
              </a:rPr>
              <a:t>39,2 </a:t>
            </a:r>
            <a:r>
              <a:rPr lang="ru-RU" sz="4400" dirty="0" smtClean="0">
                <a:solidFill>
                  <a:srgbClr val="003399"/>
                </a:solidFill>
              </a:rPr>
              <a:t>% от общего количества </a:t>
            </a:r>
          </a:p>
          <a:p>
            <a:pPr algn="just">
              <a:buNone/>
            </a:pPr>
            <a:r>
              <a:rPr lang="ru-RU" sz="4400" dirty="0" smtClean="0">
                <a:solidFill>
                  <a:srgbClr val="003399"/>
                </a:solidFill>
              </a:rPr>
              <a:t>    </a:t>
            </a:r>
            <a:r>
              <a:rPr lang="ru-RU" sz="4400" b="1" dirty="0" smtClean="0">
                <a:solidFill>
                  <a:srgbClr val="003399"/>
                </a:solidFill>
              </a:rPr>
              <a:t> </a:t>
            </a:r>
            <a:r>
              <a:rPr lang="ru-RU" sz="4400" dirty="0" smtClean="0">
                <a:solidFill>
                  <a:srgbClr val="003399"/>
                </a:solidFill>
              </a:rPr>
              <a:t>Вопросы: благоустройства  дворовых территорий, водоснабжения сельских поселений, опиловки аварийных деревьев по району , отлова безнадзорных животных,  транспортного сообщения, благоустройства дорог общего пользования местного значения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003399"/>
                </a:solidFill>
              </a:rPr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844824"/>
            <a:ext cx="79928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400" b="1" dirty="0" smtClean="0">
                <a:solidFill>
                  <a:srgbClr val="003399"/>
                </a:solidFill>
              </a:rPr>
              <a:t>«жилищно-коммунальной сферы</a:t>
            </a:r>
            <a:r>
              <a:rPr lang="ru-RU" sz="2400" dirty="0" smtClean="0">
                <a:solidFill>
                  <a:srgbClr val="003399"/>
                </a:solidFill>
              </a:rPr>
              <a:t>»- </a:t>
            </a:r>
            <a:r>
              <a:rPr lang="ru-RU" sz="2400" dirty="0" smtClean="0">
                <a:solidFill>
                  <a:srgbClr val="003399"/>
                </a:solidFill>
              </a:rPr>
              <a:t>19 обращений </a:t>
            </a:r>
            <a:r>
              <a:rPr lang="ru-RU" sz="2400" dirty="0" smtClean="0">
                <a:solidFill>
                  <a:srgbClr val="003399"/>
                </a:solidFill>
              </a:rPr>
              <a:t>или </a:t>
            </a:r>
            <a:r>
              <a:rPr lang="ru-RU" sz="2400" dirty="0" smtClean="0">
                <a:solidFill>
                  <a:srgbClr val="003399"/>
                </a:solidFill>
              </a:rPr>
              <a:t>25,7% </a:t>
            </a:r>
            <a:r>
              <a:rPr lang="ru-RU" sz="2400" dirty="0" smtClean="0">
                <a:solidFill>
                  <a:srgbClr val="003399"/>
                </a:solidFill>
              </a:rPr>
              <a:t>от общего количества обращений , из них:  вопросы водоснабжения,  обращения с твердыми коммунальными отходами   , содержания мест  общего пользования в многоквартирных домах   ,  улучшения жилищных условий,  переселения из ветхого и аварийного жилья, качества проводимого капитального ремонта в многоквартирных </a:t>
            </a:r>
            <a:r>
              <a:rPr lang="ru-RU" sz="2400" dirty="0" smtClean="0">
                <a:solidFill>
                  <a:srgbClr val="003399"/>
                </a:solidFill>
              </a:rPr>
              <a:t>домах.</a:t>
            </a:r>
            <a:r>
              <a:rPr lang="ru-RU" sz="2400" dirty="0" smtClean="0">
                <a:solidFill>
                  <a:srgbClr val="003399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3399"/>
                </a:solidFill>
                <a:ea typeface="Times New Roman" pitchFamily="18" charset="0"/>
                <a:cs typeface="Arial" pitchFamily="34" charset="0"/>
              </a:rPr>
              <a:t>Анализ количества и тематики обращений( вопросов)  поступивших в   </a:t>
            </a:r>
            <a:r>
              <a:rPr lang="ru-RU" sz="2400" dirty="0" smtClean="0">
                <a:solidFill>
                  <a:srgbClr val="003399"/>
                </a:solidFill>
                <a:ea typeface="Times New Roman" pitchFamily="18" charset="0"/>
                <a:cs typeface="Arial" pitchFamily="34" charset="0"/>
              </a:rPr>
              <a:t>2021 </a:t>
            </a:r>
            <a:r>
              <a:rPr lang="ru-RU" sz="2400" dirty="0" smtClean="0">
                <a:solidFill>
                  <a:srgbClr val="003399"/>
                </a:solidFill>
                <a:ea typeface="Times New Roman" pitchFamily="18" charset="0"/>
                <a:cs typeface="Arial" pitchFamily="34" charset="0"/>
              </a:rPr>
              <a:t>году в  общественную приемную  представлен на слайде.</a:t>
            </a:r>
            <a:endParaRPr lang="ru-RU" sz="2400" dirty="0" smtClean="0">
              <a:solidFill>
                <a:srgbClr val="00339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2857488" y="2285992"/>
            <a:ext cx="457176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  <a:p>
            <a:pPr indent="269875" algn="just"/>
            <a:endParaRPr lang="ru-RU" sz="1400" dirty="0">
              <a:cs typeface="Times New Roman" pitchFamily="18" charset="0"/>
            </a:endParaRPr>
          </a:p>
        </p:txBody>
      </p:sp>
      <p:pic>
        <p:nvPicPr>
          <p:cNvPr id="6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7016" cy="6429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638636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8596" y="1988840"/>
            <a:ext cx="8429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	</a:t>
            </a:r>
            <a:endParaRPr lang="ru-RU" sz="13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95535" y="1844826"/>
          <a:ext cx="8496944" cy="4876800"/>
        </p:xfrm>
        <a:graphic>
          <a:graphicData uri="http://schemas.openxmlformats.org/drawingml/2006/table">
            <a:tbl>
              <a:tblPr/>
              <a:tblGrid>
                <a:gridCol w="2194390"/>
                <a:gridCol w="1235761"/>
                <a:gridCol w="1235761"/>
                <a:gridCol w="1234889"/>
                <a:gridCol w="1485005"/>
                <a:gridCol w="1111138"/>
              </a:tblGrid>
              <a:tr h="15121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Тематика вопросов</a:t>
                      </a: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 вопросов в </a:t>
                      </a:r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2000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в общем кол-ве вопросов в %</a:t>
                      </a: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 вопросов в </a:t>
                      </a:r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2000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в общем кол-ве вопросов в %</a:t>
                      </a: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Отклонения </a:t>
                      </a:r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+,-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6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Государство, общество, политика</a:t>
                      </a: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1,9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-2,0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Социальная сфера</a:t>
                      </a: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38,7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31,1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1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Экономика</a:t>
                      </a: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32,1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39,2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-4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Оборона, безопасность, законность</a:t>
                      </a: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2,8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Жилищно-коммунальная сфера</a:t>
                      </a: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35,1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25,6</a:t>
                      </a:r>
                      <a:endParaRPr lang="ru-RU" sz="2000" b="1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-7</a:t>
                      </a:r>
                      <a:endParaRPr lang="ru-RU" sz="2000" dirty="0">
                        <a:solidFill>
                          <a:srgbClr val="0033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07504" y="642379"/>
            <a:ext cx="9036496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954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ea typeface="Times New Roman" pitchFamily="18" charset="0"/>
                <a:cs typeface="Arial" pitchFamily="34" charset="0"/>
              </a:rPr>
              <a:t>Анализ количества и тематики обращений( вопросов)  поступивших в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ea typeface="Times New Roman" pitchFamily="18" charset="0"/>
                <a:cs typeface="Arial" pitchFamily="34" charset="0"/>
              </a:rPr>
              <a:t>2021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ea typeface="Times New Roman" pitchFamily="18" charset="0"/>
                <a:cs typeface="Arial" pitchFamily="34" charset="0"/>
              </a:rPr>
              <a:t>году в  общественную приемную  выглядит следующим образом  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954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ea typeface="Times New Roman" pitchFamily="18" charset="0"/>
                <a:cs typeface="Arial" pitchFamily="34" charset="0"/>
              </a:rPr>
              <a:t>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1731</TotalTime>
  <Words>1351</Words>
  <Application>Microsoft Office PowerPoint</Application>
  <PresentationFormat>Экран (4:3)</PresentationFormat>
  <Paragraphs>213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Artem</dc:creator>
  <cp:lastModifiedBy>op.povor</cp:lastModifiedBy>
  <cp:revision>239</cp:revision>
  <dcterms:created xsi:type="dcterms:W3CDTF">2011-03-11T13:16:55Z</dcterms:created>
  <dcterms:modified xsi:type="dcterms:W3CDTF">2021-11-26T08:11:56Z</dcterms:modified>
</cp:coreProperties>
</file>