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327" r:id="rId3"/>
    <p:sldId id="330" r:id="rId4"/>
    <p:sldId id="326" r:id="rId5"/>
    <p:sldId id="331" r:id="rId6"/>
    <p:sldId id="322" r:id="rId7"/>
    <p:sldId id="335" r:id="rId8"/>
    <p:sldId id="338" r:id="rId9"/>
    <p:sldId id="339" r:id="rId10"/>
    <p:sldId id="344" r:id="rId11"/>
    <p:sldId id="345" r:id="rId12"/>
    <p:sldId id="342" r:id="rId13"/>
    <p:sldId id="343" r:id="rId14"/>
    <p:sldId id="346" r:id="rId15"/>
    <p:sldId id="347" r:id="rId16"/>
    <p:sldId id="348" r:id="rId17"/>
    <p:sldId id="349" r:id="rId18"/>
    <p:sldId id="350" r:id="rId19"/>
    <p:sldId id="351" r:id="rId20"/>
    <p:sldId id="280" r:id="rId21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5E0D9C66-86D5-4AED-B670-C2B2E760031B}">
          <p14:sldIdLst>
            <p14:sldId id="258"/>
            <p14:sldId id="318"/>
            <p14:sldId id="289"/>
            <p14:sldId id="263"/>
            <p14:sldId id="290"/>
            <p14:sldId id="291"/>
            <p14:sldId id="312"/>
            <p14:sldId id="292"/>
            <p14:sldId id="308"/>
            <p14:sldId id="293"/>
            <p14:sldId id="309"/>
            <p14:sldId id="317"/>
            <p14:sldId id="313"/>
            <p14:sldId id="294"/>
            <p14:sldId id="310"/>
            <p14:sldId id="311"/>
            <p14:sldId id="314"/>
            <p14:sldId id="338"/>
            <p14:sldId id="296"/>
            <p14:sldId id="297"/>
            <p14:sldId id="302"/>
            <p14:sldId id="303"/>
            <p14:sldId id="344"/>
            <p14:sldId id="340"/>
            <p14:sldId id="343"/>
            <p14:sldId id="342"/>
            <p14:sldId id="339"/>
          </p14:sldIdLst>
        </p14:section>
        <p14:section name="Раздел без заголовка" id="{797C7F0E-97A1-4052-8DBD-83EAAA0D2F17}">
          <p14:sldIdLst>
            <p14:sldId id="305"/>
            <p14:sldId id="284"/>
            <p14:sldId id="329"/>
            <p14:sldId id="327"/>
            <p14:sldId id="330"/>
            <p14:sldId id="326"/>
            <p14:sldId id="331"/>
            <p14:sldId id="325"/>
            <p14:sldId id="332"/>
            <p14:sldId id="324"/>
            <p14:sldId id="333"/>
            <p14:sldId id="323"/>
            <p14:sldId id="334"/>
            <p14:sldId id="322"/>
            <p14:sldId id="335"/>
            <p14:sldId id="321"/>
            <p14:sldId id="336"/>
            <p14:sldId id="320"/>
            <p14:sldId id="337"/>
            <p14:sldId id="319"/>
            <p14:sldId id="328"/>
            <p14:sldId id="280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дурова Дарья Дмитриевна" initials="СДД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13A0D"/>
    <a:srgbClr val="F76321"/>
    <a:srgbClr val="FF9933"/>
    <a:srgbClr val="7D0D45"/>
    <a:srgbClr val="FF5050"/>
    <a:srgbClr val="46C246"/>
    <a:srgbClr val="006600"/>
    <a:srgbClr val="94593E"/>
    <a:srgbClr val="ECECEC"/>
    <a:srgbClr val="EEEA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84" autoAdjust="0"/>
    <p:restoredTop sz="94660"/>
  </p:normalViewPr>
  <p:slideViewPr>
    <p:cSldViewPr>
      <p:cViewPr>
        <p:scale>
          <a:sx n="89" d="100"/>
          <a:sy n="89" d="100"/>
        </p:scale>
        <p:origin x="-1350" y="-438"/>
      </p:cViewPr>
      <p:guideLst>
        <p:guide orient="horz" pos="1892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A774-4DD1-4601-A65A-218A99F59CF2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BB3B2-7B7D-432B-A61C-E860BFD41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6730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931CA-67C2-4BDF-8A56-6E623DDCC5C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1F7F-8828-4E5E-8898-4A76F6116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161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6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3808" y="1347614"/>
            <a:ext cx="6332559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19457" y="2115601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dirty="0" smtClean="0">
                <a:solidFill>
                  <a:srgbClr val="007E39"/>
                </a:solidFill>
                <a:latin typeface="Impact" pitchFamily="34" charset="0"/>
              </a:rPr>
              <a:t>ИНВЕСТИЦИОННЫЕ ПРЕДЛОЖЕНИЯ </a:t>
            </a:r>
          </a:p>
          <a:p>
            <a:pPr algn="just">
              <a:defRPr/>
            </a:pPr>
            <a:r>
              <a:rPr lang="ru-RU" sz="2400" dirty="0" smtClean="0">
                <a:solidFill>
                  <a:srgbClr val="EEEAF2"/>
                </a:solidFill>
                <a:latin typeface="Impact" pitchFamily="34" charset="0"/>
              </a:rPr>
              <a:t>ПОВОРИНСКОГО МУНИЦИПАЛЬНОГО РАЙОНА </a:t>
            </a:r>
          </a:p>
          <a:p>
            <a:pPr algn="just">
              <a:defRPr/>
            </a:pPr>
            <a:r>
              <a:rPr lang="ru-RU" sz="2400" dirty="0" smtClean="0">
                <a:solidFill>
                  <a:srgbClr val="007E39"/>
                </a:solidFill>
                <a:latin typeface="Impact" pitchFamily="34" charset="0"/>
              </a:rPr>
              <a:t>ВОРОНЕЖСКОЙ ОБЛАСТИ   </a:t>
            </a:r>
            <a:endParaRPr lang="ru-RU" sz="2400" dirty="0">
              <a:solidFill>
                <a:srgbClr val="007E39"/>
              </a:solidFill>
              <a:latin typeface="Impac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3297" y="4749760"/>
            <a:ext cx="6112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АДМИНИСТРАЦИЯ ПОВОРИНСКОГО МУНИЦИПАЛЬНОГО РАЙОНА</a:t>
            </a:r>
            <a:endParaRPr lang="ru-RU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4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5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32" y="489823"/>
            <a:ext cx="193302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14967596"/>
              </p:ext>
            </p:extLst>
          </p:nvPr>
        </p:nvGraphicFramePr>
        <p:xfrm>
          <a:off x="285720" y="1500180"/>
          <a:ext cx="4786346" cy="3341676"/>
        </p:xfrm>
        <a:graphic>
          <a:graphicData uri="http://schemas.openxmlformats.org/drawingml/2006/table">
            <a:tbl>
              <a:tblPr/>
              <a:tblGrid>
                <a:gridCol w="1838528"/>
                <a:gridCol w="2947818"/>
              </a:tblGrid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</a:t>
                      </a: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НОМЕР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АДРЕС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36:23:0106003:36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Поворинский район, г. Поворино, ул. Олимпийская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25ГА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КАТЕГОРИЯ УЧАСТКА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ЗЕМЛИ НАСЕЛЕННЫХ ПУНКТОВ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ПРОМЫШЛЕННОЕ ПРОИЗВОДСТВО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НЕ РАЗГРАНИЧЕНА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БЛИЖАЙШАЯ ФЕДЕРАЛЬНАЯ АВТОТРАССА - М6 «КАСПИЙ», УДАЛЕННОСТЬ – 10 КМ.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 - 300М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СТОИМОСТЬ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6" y="4925658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10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922" y="1203600"/>
            <a:ext cx="3571169" cy="3556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092" y="509651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</a:rPr>
              <a:t>ПОВОРИНСКИЙ МУНИЦИПАЛЬНЫЙ РАЙОН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3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8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5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31" y="479065"/>
            <a:ext cx="193302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04898254"/>
              </p:ext>
            </p:extLst>
          </p:nvPr>
        </p:nvGraphicFramePr>
        <p:xfrm>
          <a:off x="214282" y="783363"/>
          <a:ext cx="6157348" cy="4211537"/>
        </p:xfrm>
        <a:graphic>
          <a:graphicData uri="http://schemas.openxmlformats.org/drawingml/2006/table">
            <a:tbl>
              <a:tblPr/>
              <a:tblGrid>
                <a:gridCol w="1643074"/>
                <a:gridCol w="4514274"/>
              </a:tblGrid>
              <a:tr h="214314"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51123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ВЫСОКОЕ ДАВЛЕНИЕ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ГРАНИЦ ЗЕМЕЛЬНОГО УЧАСКА НА СУММУ </a:t>
                      </a:r>
                      <a:r>
                        <a:rPr lang="ru-RU" sz="9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1100,0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МЛН. РУБ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ТОМ ЧИСЛЕ  В СТОИМОСТЬ ВХОДИТ: 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ПРОКЛАДКА ТРУБЫ НА РАССТОЯНИЕ 500 МЕТРОВ. СТОИМОСТЬ 100 МЕТРОВ – 160 ТЫС. РУБ 100 МЕТРОВ;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УСТАНОВКА ПРГ – 300,0 ТЫС. РУБ.;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НИЗКОГО ДАВЛЕНИЯ НА ДАННЫЙ МОМЕНТ НЕТ.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2588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 ПОДКЛЮЧЕНИИ </a:t>
                      </a: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КАТЕГОРИИ НАДЕЖНОСТИ ЗАТРАТЫ СОСТАВЯТ </a:t>
                      </a:r>
                      <a:r>
                        <a:rPr lang="ru-RU" sz="9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МЛН.РУБ, </a:t>
                      </a:r>
                    </a:p>
                    <a:p>
                      <a:pPr algn="just"/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ТОМ ЧИСЛЕ: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КАБЕЛЬНО-ВОЗДУШНОЙ ЛИНИИИ НА 6 кВт ПРОТЯЖЕННОСТЬЮ 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 КМ.;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 2-Х ТРАНСРОРМАТОРНОЙ КТП МОЩНОСТЬЮ 1000 кВт;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ВОЗДУШНО-КАБЕЛЬНОЙ ЛИНИИ 0,4 кВт ПРОТЯЖЕННОСТЬЮ 1 КМ;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П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ОДКЛЮЧЕНИИ </a:t>
                      </a: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КАТЕГОРИИ НАДЕЖНОСТИ ЗАТРАТЫ СОСТАВЯТ </a:t>
                      </a:r>
                      <a:r>
                        <a:rPr lang="ru-RU" sz="9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18-20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МЛН.РУБ, В ТОМ ЧИСЛЕ: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КАБЕЛЬНОВОЗДУШНОЙ ЛИНИИИ НА 6 кВт ПРОТЯЖЕННОСТЬЮ 5 КМ.;</a:t>
                      </a:r>
                      <a:endParaRPr lang="ru-RU" sz="9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-СТРОИТЕЛЬСТВО ТРАНСФОРМАТОРНО1Й ПОДСТАНЦИИ МОЩНОСТЬЮ  1000 кВт;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ВОЗДУШНО-КАБЕЛЬНОЙ ЛИНИИ 0,4 кВт ПРОТЯЖЕННОСТЬ 1 КМ.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ЦЕНТРАЛЬНОЕ</a:t>
                      </a: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ВОДОЗАБОР СТ.2-ГО ПОДЪЕМА 8 КМ, ЛИБО СОБСТВЕННАЯ СКВАЖИНА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3897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ЦЕНТРАЛЬНАЯ -1 КМ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ВЫШКА 1 КМ ,МТС ,БИЛАЙН, МЕГАФОН , ТЕЛЕ 2, РОСТЕЛЕКОМ.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6" y="4925658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11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92" y="509651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</a:rPr>
              <a:t>ПОВОРИНСКИЙ МУНИЦИПАЛЬНЫЙ РАЙОН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16"/>
          <p:cNvGrpSpPr/>
          <p:nvPr/>
        </p:nvGrpSpPr>
        <p:grpSpPr>
          <a:xfrm>
            <a:off x="6399713" y="1491630"/>
            <a:ext cx="2636784" cy="2520280"/>
            <a:chOff x="5929322" y="1428742"/>
            <a:chExt cx="3071834" cy="3143272"/>
          </a:xfrm>
        </p:grpSpPr>
        <p:pic>
          <p:nvPicPr>
            <p:cNvPr id="18" name="Рисунок 17" descr="C:\Documents and Settings\Карамышева\Рабочий стол\ПЗЗ, Схема ТП\новые генпланы\ГП Поворино\II_ТОМ_Материалы обоснования\Графическая часть\2(II)_Cхема современного состояния.jpg"/>
            <p:cNvPicPr/>
            <p:nvPr/>
          </p:nvPicPr>
          <p:blipFill>
            <a:blip r:embed="rId5" cstate="print"/>
            <a:srcRect l="30213" t="30255" r="42128" b="53518"/>
            <a:stretch>
              <a:fillRect/>
            </a:stretch>
          </p:blipFill>
          <p:spPr bwMode="auto">
            <a:xfrm>
              <a:off x="5929322" y="1428742"/>
              <a:ext cx="3071834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Oval 3"/>
            <p:cNvSpPr>
              <a:spLocks noChangeArrowheads="1"/>
            </p:cNvSpPr>
            <p:nvPr/>
          </p:nvSpPr>
          <p:spPr bwMode="auto">
            <a:xfrm>
              <a:off x="6429388" y="2500312"/>
              <a:ext cx="285752" cy="285752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5"/>
            <a:ext cx="9144000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765" y="555333"/>
            <a:ext cx="1649811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НЕЖИЛОЕ ЗДАНИЕ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26391628"/>
              </p:ext>
            </p:extLst>
          </p:nvPr>
        </p:nvGraphicFramePr>
        <p:xfrm>
          <a:off x="214282" y="1142990"/>
          <a:ext cx="4786346" cy="3317517"/>
        </p:xfrm>
        <a:graphic>
          <a:graphicData uri="http://schemas.openxmlformats.org/drawingml/2006/table">
            <a:tbl>
              <a:tblPr/>
              <a:tblGrid>
                <a:gridCol w="1838528"/>
                <a:gridCol w="2947818"/>
              </a:tblGrid>
              <a:tr h="26037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НОМЕР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36:23:0106004:258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112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 ЗДАНИЯ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1230,9 КВ.М.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771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НЕЖИЛОЕ ОТДЕЛЬНО СТОЯЩЕЕ ЗДАНИЕ ПРОФИЛАКТОРИЯ С ПРИСТРОЙКОЙ СКЛАДА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ЗДАНИЕ В СОБСТВЕННОСТИ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БЛИЖАЙШАЯ ФЕДЕРАЛЬНАЯ АВТОТРАССА – М6 «КАСПИЙ», удаленность – 2,5 км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– 10 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05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СОБСТВЕННИК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ООО «БОРМАШ»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6" y="4925658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12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92" y="509651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</a:rPr>
              <a:t>ПОВОРИНСКИЙ МУНИЦИПАЛЬНЫЙ РАЙОН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4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IMG_20210714_101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071552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20210714_1018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67" y="2285998"/>
            <a:ext cx="2018109" cy="269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58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5"/>
            <a:ext cx="9144000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765" y="519624"/>
            <a:ext cx="193302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02210307"/>
              </p:ext>
            </p:extLst>
          </p:nvPr>
        </p:nvGraphicFramePr>
        <p:xfrm>
          <a:off x="0" y="771975"/>
          <a:ext cx="5715008" cy="4234365"/>
        </p:xfrm>
        <a:graphic>
          <a:graphicData uri="http://schemas.openxmlformats.org/drawingml/2006/table">
            <a:tbl>
              <a:tblPr/>
              <a:tblGrid>
                <a:gridCol w="1868077"/>
                <a:gridCol w="3846931"/>
              </a:tblGrid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77248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ВЫСОКОЕ ДАВЛЕНИЕ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ГРАНИЦ ЗЕМЕЛЬНОГО УЧАСКА НА СУММУ </a:t>
                      </a:r>
                      <a:r>
                        <a:rPr lang="ru-RU" sz="8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1100,0 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РУБ, ТОМ ЧИСЛЕ В СТОИМОСТЬ ВХОДИТ: 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ПРОКЛАДКА ТРУБЫ НА РАССТОЯНИЕ 500 МЕТРОВ. СТОИМОСТЬ 100 МЕТРОВ – 160 ТЫС. РУБ.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УСТАНОВКА ПРГ – 300,0 ТЫС. РУБ.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НИЗКОЕ ДАВЛЕНИЕ ПРОВЕДЕНО.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 ПОДКЛЮЧЕНИИ </a:t>
                      </a:r>
                      <a:r>
                        <a:rPr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КАТЕГОРИИ НАДЕЖНОСТИ ЗАТРАТЫ СОСТАВЯТ </a:t>
                      </a:r>
                    </a:p>
                    <a:p>
                      <a:pPr algn="just"/>
                      <a:r>
                        <a:rPr lang="ru-RU" sz="8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35,0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МЛН.РУБ, В ТОМ ЧИСЛЕ: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КАБЕЛЬНОВОЗДУШНОЙ ЛИНИИИ НА 6 кВт ПРОТЯЖЕННОСТЬЮ 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КМ.;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 2-Х ТРАНСРОРМАТОРНОЙ КТП МОЩНОСТЬЮ 1000 кВт;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ВОЗДУШНО-КАБЕЛЬНОЙ ЛИНИИ 0,4 кВт ПРОТЯЖЕННОСТЬЮ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КМ.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П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ОДКЛЮЧЕНИИ </a:t>
                      </a:r>
                      <a:r>
                        <a:rPr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КАТЕГОРИИ НАДЕЖНОСТИ ЗАТРАТЫ СОСТАВЯТ </a:t>
                      </a:r>
                      <a:r>
                        <a:rPr lang="ru-RU" sz="8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18-20 </a:t>
                      </a: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МЛН.РУБ, В ТОМ ЧИСЛЕ: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РЕКОНСТРУКЦИЯ ВОЗДУШНОЙ ЛИНИИ 6 кВт ПРОТЯЖЕННОСТЬЮ 1 КМ;</a:t>
                      </a:r>
                    </a:p>
                    <a:p>
                      <a:pPr algn="just"/>
                      <a:r>
                        <a:rPr lang="ru-RU" sz="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-РЕКОНСТРУКЦИЯ ЗКТ (ЗАКРЫТОЙ ТРАНСФОРМАТОРНОЙ ПОДСТАНЦИИ) В ЧАСТИ ЗАМЕНЫ СИЛОВОГО ТРАНСФОРМАТОРА БОЛЬШЕЙ МОЩНОСТИ;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ВОЗДУШНО-КАБЕЛЬНОЙ ЛИНИИ 0,4 кВт.</a:t>
                      </a:r>
                      <a:endParaRPr kumimoji="1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ЦЕНТРАЛЬНОЕ</a:t>
                      </a:r>
                      <a:endParaRPr kumimoji="1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ЦЕНТРАЛЬНАЯ</a:t>
                      </a:r>
                      <a:endParaRPr kumimoji="1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6937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5539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ВЫШКА 1 КМ , МТС, БИЛАЙН, МЕГАФОН , ТЕЛЕ 2, РОСТЕЛЕКОМ.</a:t>
                      </a:r>
                      <a:endParaRPr kumimoji="1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6" y="4925658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13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92" y="509651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</a:rPr>
              <a:t>ПОВОРИНСКИЙ МУНИЦИПАЛЬНЫЙ РАЙОН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IMG_20210714_1035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714494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5331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4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26391628"/>
              </p:ext>
            </p:extLst>
          </p:nvPr>
        </p:nvGraphicFramePr>
        <p:xfrm>
          <a:off x="357158" y="1685436"/>
          <a:ext cx="4866670" cy="2655876"/>
        </p:xfrm>
        <a:graphic>
          <a:graphicData uri="http://schemas.openxmlformats.org/drawingml/2006/table">
            <a:tbl>
              <a:tblPr/>
              <a:tblGrid>
                <a:gridCol w="1869382"/>
                <a:gridCol w="2997288"/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</a:t>
                      </a: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НОМЕР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АДРЕС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-36:23:1500011:97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Поворинский район, с. Октябрьское, ул. Советская,27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4 ГА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КАТЕГОРИЯ УЧАСТКА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ЗЕМЛИ НАСЕЛЕННЫХ ПУНКТОВ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СЕЛЬСКОХОЗЯЙСТВЕННОЕ ПРОИЗВОДСТВО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НЕ РАЗГРАНИЧЕНА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 ПРИМЫКАЕТ К УЧАСТКУ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ЧЕРЕЗ НАСЕЛЕННЫЙ ПУНКТ ПРОХОДИТ РЕГИОНАЛЬНАЯ ТРАССА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– 27 КМ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СТОИМОСТЬ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дмила\Desktop\фото инвест новые\ОКТЯБ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87170" y="-10501404"/>
            <a:ext cx="3797808" cy="2531872"/>
          </a:xfrm>
          <a:prstGeom prst="rect">
            <a:avLst/>
          </a:prstGeom>
          <a:noFill/>
        </p:spPr>
      </p:pic>
      <p:pic>
        <p:nvPicPr>
          <p:cNvPr id="10" name="Picture 2" descr="C:\Users\Людмила\Desktop\фото инвест новые\ОКТЯБ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773400" y="-10991850"/>
            <a:ext cx="2485900" cy="2880000"/>
          </a:xfrm>
          <a:prstGeom prst="rect">
            <a:avLst/>
          </a:prstGeom>
          <a:noFill/>
        </p:spPr>
      </p:pic>
      <p:pic>
        <p:nvPicPr>
          <p:cNvPr id="12" name="Picture 2" descr="C:\Users\Людмила\Desktop\фото инвест новые\ОКТЯБ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773400" y="-10134599"/>
            <a:ext cx="3843222" cy="2705023"/>
          </a:xfrm>
          <a:prstGeom prst="rect">
            <a:avLst/>
          </a:prstGeom>
          <a:noFill/>
        </p:spPr>
      </p:pic>
      <p:pic>
        <p:nvPicPr>
          <p:cNvPr id="13" name="Рисунок 12" descr="ОКТЯБ 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86380" y="1357304"/>
            <a:ext cx="1857388" cy="1643074"/>
          </a:xfrm>
          <a:prstGeom prst="rect">
            <a:avLst/>
          </a:prstGeom>
        </p:spPr>
      </p:pic>
      <p:pic>
        <p:nvPicPr>
          <p:cNvPr id="14" name="Рисунок 13" descr="ОКТЯБ 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80" y="3000378"/>
            <a:ext cx="3643338" cy="1928826"/>
          </a:xfrm>
          <a:prstGeom prst="rect">
            <a:avLst/>
          </a:prstGeom>
        </p:spPr>
      </p:pic>
      <p:pic>
        <p:nvPicPr>
          <p:cNvPr id="15" name="Рисунок 14" descr="ОКТЯБ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3768" y="1357304"/>
            <a:ext cx="1785922" cy="16430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5536" y="465654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69968754"/>
              </p:ext>
            </p:extLst>
          </p:nvPr>
        </p:nvGraphicFramePr>
        <p:xfrm>
          <a:off x="142844" y="1142990"/>
          <a:ext cx="5500726" cy="3657600"/>
        </p:xfrm>
        <a:graphic>
          <a:graphicData uri="http://schemas.openxmlformats.org/drawingml/2006/table">
            <a:tbl>
              <a:tblPr/>
              <a:tblGrid>
                <a:gridCol w="1857388"/>
                <a:gridCol w="3643338"/>
              </a:tblGrid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90872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=63ММ , НИЗКОЕ ДАВЛЕНИЕ- 300М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 ШРП - 600 М, ДО СРЕДНЕГО ДАВЛЕНИЯ 1 КМ.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ОРИЕНТИРОВОЧНАЯ СТОИМОСТЬ ПО ВРЕЗКЕ, ПРИЕМУ В ЭКСПЛУАТАЦИЮ ГАЗОПРОВОДА, ПЕРВИЧНОМУ ПУСКУ ГАЗА,  ПРОВЕРКЕ ИСПОЛНИТЕЛЬНОЙ ДОКУМЕНТАЦИИ:</a:t>
                      </a:r>
                    </a:p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НА ОБЪЕКТ ПОДЗЕМНОГО ГАЗОПРОВОДА – 8519 РУБЛЕЙ И НА КАЖДЫЕ 100 М/П ТЕХНАДЗОР ПО ПРИЕМКЕ В ЭКСПЛУАТАЦИЮ 6408 Р;</a:t>
                      </a:r>
                    </a:p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НА ОБЪЕКТ НАДЗЕМНОГО ГАЗОПРОВОДА – 6414 РУБЛЕЙ И НА КАЖДЫЕ 100 М/П ТЕХНАДЗОР ПО ПРИЕМКЕ В ЭКСПЛУАТАЦИЮ 2136 Р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7829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ТЭП -10КВТ В 300М.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 ПОДКЛЮЧАЕМОЙ МОЩНОСТИ ДО 15 КВТ – СТОИМОСТЬ ПОДКЛЮЧЕНИЯ 550 РУБЛЕЙ, ПРИ НАИБОЛЬШЕЙ МОЩНОСТИ СТОИМОСТЬ ПОДКЛЮЧЕНИЯ РАССЧИТЫВАЕТСЯ ИСХОДЯ ИЗ УСЛОВИЙ ТЕХНОЛОГИЧЕСКОГО ПРИСОЕДИНЕНИЯ И ОПРЕДЕЛЯЕТСЯ  СОГЛАСНО ПОСТАНОВЛЕНИЯ ПРАВИТЕЛЬСТВА ВОРОНЕЖСКОЙ ОБЛАСТИ И ПРИКАЗА УПРАВЛЕНИЯ ПО ГОСУДАРСТВЕННОМУ  РЕГУЛИРОВАНИЮ ТАРИФОВ ВОРОНЕЖСКОЙ ОБЛАСТИ  ОТ 26.12.2013 Г. № 57/2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6572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БАШНЯ  РОЖНОВСКОГО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25152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40568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ВЫШКА В 1КМ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ТЕЛЕ 2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15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" descr="C:\Documents and Settings\Ирина\Local Settings\Temporary Internet Files\Content.Word\1 Опорный план добровольско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428742"/>
            <a:ext cx="32283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7929586" y="2928940"/>
            <a:ext cx="285752" cy="285752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Советская,+2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570" y="1428741"/>
            <a:ext cx="3357586" cy="3248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762" y="555331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26391628"/>
              </p:ext>
            </p:extLst>
          </p:nvPr>
        </p:nvGraphicFramePr>
        <p:xfrm>
          <a:off x="285720" y="1643056"/>
          <a:ext cx="4866670" cy="2793036"/>
        </p:xfrm>
        <a:graphic>
          <a:graphicData uri="http://schemas.openxmlformats.org/drawingml/2006/table">
            <a:tbl>
              <a:tblPr/>
              <a:tblGrid>
                <a:gridCol w="1869382"/>
                <a:gridCol w="2997288"/>
              </a:tblGrid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</a:t>
                      </a: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НОМЕР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АДРЕС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Поворинский район, с. Байчурово, ул. Октябрьская,66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9,1 ГА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КАТЕГОРИЯ УЧАСТКА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ЗЕМЛИ НАСЕЛЕННЫХ ПУНКТОВ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ЗОНА РАЗМЕЩЕНИЯ ПРОМЕШЛЕННЫХ И СЕЛЬСКОХОЗЯЙСТВЕННЫХ ПРЕДПРИЯТИЙ И КОММУНАЛЬНО-СКЛАДСКИХ ОБЪЕКТОВ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НЕ РАЗГРАНИЧЕНА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БЛИЖАЙШАЯ ФЕДЕРАЛЬНАЯ АВТОТРАССА – М6 «КАСПИЙ», удаленность – 2,5 км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– 10 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СТОИМОСТЬ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16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4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свеклопункт 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444" y="1071552"/>
            <a:ext cx="388055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380" y="3214692"/>
            <a:ext cx="3857620" cy="1725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762" y="519622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02210307"/>
              </p:ext>
            </p:extLst>
          </p:nvPr>
        </p:nvGraphicFramePr>
        <p:xfrm>
          <a:off x="428596" y="1643056"/>
          <a:ext cx="5245208" cy="2524656"/>
        </p:xfrm>
        <a:graphic>
          <a:graphicData uri="http://schemas.openxmlformats.org/drawingml/2006/table">
            <a:tbl>
              <a:tblPr/>
              <a:tblGrid>
                <a:gridCol w="2014786"/>
                <a:gridCol w="3230422"/>
              </a:tblGrid>
              <a:tr h="26858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644593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ВЫСОКОЕ ДАВЛЕНИЕ D=57ММ НА ТЕРРИТОРИИ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УНИВЕРСАЛЬНОЙ ЯРМАРКИ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 ТЕРРИТОРИИ 380 ВТ</a:t>
                      </a: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ЦЕНТРАЛЬНОЕ - ВОДОЗАБОР СТ.2-ГО ПОДЪЕМА 8 КМ</a:t>
                      </a: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ЦЕНТРАЛЬНОЕ -50М</a:t>
                      </a: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465539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ВЫШКА 1 КМ , МТС, БИЛАЙН, МЕГАФОН , ТЕЛЕ 2, РОСТЕЛЕКОМ.</a:t>
                      </a: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17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C:\Documents and Settings\Карамышева\Рабочий стол\ПЗЗ, Схема ТП\ПЗЗ\ГП г. Поворино\город Поворино.jpg"/>
          <p:cNvPicPr/>
          <p:nvPr/>
        </p:nvPicPr>
        <p:blipFill>
          <a:blip r:embed="rId6" cstate="print"/>
          <a:srcRect l="4648" t="6801" r="31920"/>
          <a:stretch>
            <a:fillRect/>
          </a:stretch>
        </p:blipFill>
        <p:spPr bwMode="auto">
          <a:xfrm>
            <a:off x="6000760" y="1214428"/>
            <a:ext cx="250033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7000892" y="2285998"/>
            <a:ext cx="214314" cy="214314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762" y="555331"/>
            <a:ext cx="164981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НЕЖИЛОЕ ЗДАНИЕ</a:t>
            </a:r>
            <a:endParaRPr lang="ru-RU" sz="1400" b="1" dirty="0" smtClean="0">
              <a:solidFill>
                <a:srgbClr val="00B0F0"/>
              </a:solidFill>
            </a:endParaRP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26391628"/>
              </p:ext>
            </p:extLst>
          </p:nvPr>
        </p:nvGraphicFramePr>
        <p:xfrm>
          <a:off x="285720" y="1643056"/>
          <a:ext cx="4866670" cy="2655876"/>
        </p:xfrm>
        <a:graphic>
          <a:graphicData uri="http://schemas.openxmlformats.org/drawingml/2006/table">
            <a:tbl>
              <a:tblPr/>
              <a:tblGrid>
                <a:gridCol w="1869382"/>
                <a:gridCol w="2997288"/>
              </a:tblGrid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</a:t>
                      </a: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НОМЕР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АДРЕС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36:23:0000000:1726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Поворинский район, г. Поворино, ул. Вагонников,3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105,4 </a:t>
                      </a:r>
                      <a:r>
                        <a:rPr kumimoji="1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кв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 м.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КАТЕГОРИЯ УЧАСТКА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ЗЕМЛИ НАСЕЛЕННЫХ ПУНКТОВ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ЗДАНИЕ (НЕЖИЛОЕ ЗДАНИЕ, САРАЙ – КЛАДОВАЯ (МАСТЕРСКИЕ)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НЕ РАЗГРАНИЧЕНА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БЛИЖАЙШАЯ ФЕДЕРАЛЬНАЯ АВТОТРАССА – М6 «КАСПИЙ», удаленность – 2,5 км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– 10 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СТОИМОСТЬ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18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4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IMG_14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1071552"/>
            <a:ext cx="3428997" cy="214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14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693" y="3190879"/>
            <a:ext cx="3429025" cy="173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762" y="519622"/>
            <a:ext cx="161896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НЕЖЕЛОЕ ЗДАНИЕ</a:t>
            </a:r>
            <a:endParaRPr lang="ru-RU" sz="1400" b="1" dirty="0" smtClean="0">
              <a:solidFill>
                <a:srgbClr val="00B0F0"/>
              </a:solidFill>
            </a:endParaRP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02210307"/>
              </p:ext>
            </p:extLst>
          </p:nvPr>
        </p:nvGraphicFramePr>
        <p:xfrm>
          <a:off x="428596" y="1643056"/>
          <a:ext cx="5245208" cy="2524656"/>
        </p:xfrm>
        <a:graphic>
          <a:graphicData uri="http://schemas.openxmlformats.org/drawingml/2006/table">
            <a:tbl>
              <a:tblPr/>
              <a:tblGrid>
                <a:gridCol w="2014786"/>
                <a:gridCol w="3230422"/>
              </a:tblGrid>
              <a:tr h="26858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644593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ВЫСОКОЕ ДАВЛЕНИЕ D=57ММ НА ТЕРРИТОРИИ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УНИВЕРСАЛЬНОЙ ЯРМАРКИ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 ТЕРРИТОРИИ 380 ВТ</a:t>
                      </a: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ЦЕНТРАЛЬНОЕ - ВОДОЗАБОР СТ.2-ГО ПОДЪЕМА 8 КМ</a:t>
                      </a: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ЦЕНТРАЛЬНОЕ -50М</a:t>
                      </a: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8648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465539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ВЫШКА 1 КМ , МТС, БИЛАЙН, МЕГАФОН , ТЕЛЕ 2, РОСТЕЛЕКОМ.</a:t>
                      </a:r>
                      <a:endParaRPr kumimoji="1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19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IMG_14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7884" y="1071552"/>
            <a:ext cx="2857493" cy="190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14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57884" y="2928940"/>
            <a:ext cx="2857493" cy="1904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762" y="489821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02847505"/>
              </p:ext>
            </p:extLst>
          </p:nvPr>
        </p:nvGraphicFramePr>
        <p:xfrm>
          <a:off x="357158" y="1571618"/>
          <a:ext cx="4574882" cy="2655876"/>
        </p:xfrm>
        <a:graphic>
          <a:graphicData uri="http://schemas.openxmlformats.org/drawingml/2006/table">
            <a:tbl>
              <a:tblPr/>
              <a:tblGrid>
                <a:gridCol w="1757301"/>
                <a:gridCol w="2817581"/>
              </a:tblGrid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</a:t>
                      </a: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НОМЕР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АДРЕС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Поворинский </a:t>
                      </a:r>
                      <a:r>
                        <a:rPr kumimoji="1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рйаон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, с. Мазурка, ул. Карла Маркса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20 ГА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КАТЕГОРИЯ УЧАСТКА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ЗЕМЛИ НАСЕЛЕННЫХ ПУНКТОВ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СЕЛЬСКОХОЗЯЙСТВЕННОЕ ПРОИЗВОДСТВО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НЕ РАЗГРАНИЧЕНА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 200 М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БЛИЖАЙШАЯ ФЕДЕРАЛЬНАЯ АВТОТРАССА – А144 «КУРСК-САРАТОВ-ВОРОНЕЖ», УДАЛЕННОСТЬ – 11КМ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– 11КМ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СТОИМОСТЬ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1142990"/>
            <a:ext cx="3714776" cy="3714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3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8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jetworks.ru/media/articles/bobrov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0" y="627534"/>
            <a:ext cx="9144230" cy="45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5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520" y="534738"/>
            <a:ext cx="103214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КОНТАКТЫ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1500" y="1302216"/>
            <a:ext cx="8248972" cy="315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ГЛАВА АДМИНИСТРАЦИИ:                                           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Леонов Александр Анатольевич                                      8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(47376) 4-28-61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ПЕРВЫЙ ЗАМЕСТИТЕЛЬ 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ГЛАВЫ АДМИНИСТРАЦИИ:                                          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Зимоглядов Артем Алексеевич                                         8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(47376) 4-20-50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КОНТАКТНОЕ ЛИЦО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                 Шляхтянская Светлана Юрьевна             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           8 (47376) 4-27-53						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1200" b="1" dirty="0" smtClean="0">
                <a:solidFill>
                  <a:srgbClr val="00B050"/>
                </a:solidFill>
              </a:rPr>
              <a:t>EMAIL</a:t>
            </a:r>
            <a:r>
              <a:rPr lang="ru-RU" sz="1200" b="1" dirty="0" smtClean="0">
                <a:solidFill>
                  <a:srgbClr val="00B050"/>
                </a:solidFill>
              </a:rPr>
              <a:t>:</a:t>
            </a:r>
            <a:r>
              <a:rPr lang="ru-RU" sz="1200" dirty="0" smtClean="0">
                <a:solidFill>
                  <a:srgbClr val="00B050"/>
                </a:solidFill>
              </a:rPr>
              <a:t>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povor@govvrn.ru</a:t>
            </a: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ФАКС: </a:t>
            </a:r>
            <a:r>
              <a:rPr lang="en-US" sz="1200" b="1" dirty="0" smtClean="0">
                <a:solidFill>
                  <a:srgbClr val="00B050"/>
                </a:solidFill>
              </a:rPr>
              <a:t>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+7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(47376)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34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20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45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5536" y="509648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01158243"/>
              </p:ext>
            </p:extLst>
          </p:nvPr>
        </p:nvGraphicFramePr>
        <p:xfrm>
          <a:off x="186481" y="1182402"/>
          <a:ext cx="5643602" cy="3564513"/>
        </p:xfrm>
        <a:graphic>
          <a:graphicData uri="http://schemas.openxmlformats.org/drawingml/2006/table">
            <a:tbl>
              <a:tblPr/>
              <a:tblGrid>
                <a:gridCol w="1857388"/>
                <a:gridCol w="3786214"/>
              </a:tblGrid>
              <a:tr h="22808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0595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ВЫСОКОЕ ДАВЛЕНИЕ D=110, В 1 КМ.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ОРИЕНТИРОВОЧНАЯ СТОИМОСТЬ ПО ВРЕЗКЕ, ПРИЕМУ В ЭКСПЛУАТАЦИЮ ГАЗОПРОВОДА, ПЕРВИЧНОМУ ПУСКУ ГАЗА,  ПРОВЕРКЕ ИСПОЛНИТЕЛЬНОЙ ДОКУМЕНТАЦИИ:</a:t>
                      </a:r>
                    </a:p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НА ОБЪЕКТ ПОДЗЕМНОГО ГАЗОПРОВОДА – 8519 РУБЛЕЙ И НА КАЖДЫЕ 100 М/П ТЕХНАДЗОР ПО ПРИЕМКЕ В ЭКСПЛУАТАЦИЮ 6408 РУБЛЕЙ;</a:t>
                      </a:r>
                    </a:p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НА ОБЪЕКТ НАДЗЕМНОГО ГАЗОПРОВОДА – 6414 РУБЛЕЙ И НА КАЖДЫЕ 100 М/П ТЕХНАДЗОР ПО ПРИЕМКЕ В ЭКСПЛУАТАЦИЮ 2136 РУБЛЕЙ;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373171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ВЛ =10КВТ - ПЕРЕСЕКАЕТ УЧАСТОК, ТЭП В 500М.</a:t>
                      </a:r>
                    </a:p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 ПОДКЛЮЧАЕМОЙ МОЩНОСТИ ДО 15 КВТ –СТОИМОСТЬ ПОДКЛЮЧЕНИЯ 550 РУБЛЕЙ, ПРИ НАИБОЛЬШЕЙ МОЩНОСТИ СТОИМОСТЬ ПОДКЛЮЧЕНИЯ РАССЧИТЫВАЕТСЯ ИСХОДЯ ИЗ УСЛОВИЙ ТЕХНОЛОГИЧЕСКОГО ПРИСОЕДИНЕНИЯ И ОПРЕДЕЛЯЕТСЯ  СОГЛАСНО ПОСТАНОВЛЕНИЯ ПРАВИТЕЛЬСТВА ВОРОНЕЖСКОЙ ОБЛАСТИ И ПРИКАЗА УПРАВЛЕНИЯ ПО ГОСУДАРСТВЕННОМУ  РЕГУЛИРОВАНИЮ ТАРИФОВ ВОРОНЕЖСКОЙ ОБЛАСТИ  ОТ 26.12.2013 Г. № 57/2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43291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НЕТ, НЕОБХОДИМА МЕСТНАЯ СКВАЖИНА.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43291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43291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364936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ВЫШКА В 8 КМ, МТС, БИЛАЙН, РОСТЕЛЕКОМ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C:\Documents and Settings\Карамышева\Рабочий стол\ПЗЗ, Схема ТП\новые генпланы\Мазурское сп\_Графическая часть\1. Опорный план 1100 Х 1400.jpg"/>
          <p:cNvPicPr/>
          <p:nvPr/>
        </p:nvPicPr>
        <p:blipFill>
          <a:blip r:embed="rId6" cstate="print"/>
          <a:srcRect l="22728" t="18994" r="48338" b="64664"/>
          <a:stretch>
            <a:fillRect/>
          </a:stretch>
        </p:blipFill>
        <p:spPr bwMode="auto">
          <a:xfrm>
            <a:off x="5957911" y="1410512"/>
            <a:ext cx="308609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7500958" y="2428874"/>
            <a:ext cx="285752" cy="285752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2218" y="555331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07494583"/>
              </p:ext>
            </p:extLst>
          </p:nvPr>
        </p:nvGraphicFramePr>
        <p:xfrm>
          <a:off x="179512" y="1563638"/>
          <a:ext cx="4866670" cy="2655876"/>
        </p:xfrm>
        <a:graphic>
          <a:graphicData uri="http://schemas.openxmlformats.org/drawingml/2006/table">
            <a:tbl>
              <a:tblPr/>
              <a:tblGrid>
                <a:gridCol w="1869382"/>
                <a:gridCol w="2997288"/>
              </a:tblGrid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</a:t>
                      </a: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НОМЕР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АДРЕ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Поворинский район. с. Пески, у. Свободы, 2А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15 ГА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КАТЕГОРИЯ УЧАСТКА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ЗЕМЛИ НАСЕЛЕННЫХ ПУНКТОВ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ПРОМЫШЛЕННОЕ ПРОИЗВОДСТВО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НЕ РАЗГРАНИЧЕНА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 ПРИМЫКАЕТ К УЧАСТКУ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БЛИЖАЙШАЯ ФЕДЕРАЛЬНАЯ АВТОТРАССА – М6 «КАСПИЙ», УДАЛЕННОСТЬ – 25КМ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– 3КМ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СТОИМОСТЬ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4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14" y="1285866"/>
            <a:ext cx="3500462" cy="35004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3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8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28" y="509648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46227760"/>
              </p:ext>
            </p:extLst>
          </p:nvPr>
        </p:nvGraphicFramePr>
        <p:xfrm>
          <a:off x="125432" y="1102998"/>
          <a:ext cx="5715040" cy="3794760"/>
        </p:xfrm>
        <a:graphic>
          <a:graphicData uri="http://schemas.openxmlformats.org/drawingml/2006/table">
            <a:tbl>
              <a:tblPr/>
              <a:tblGrid>
                <a:gridCol w="1905013"/>
                <a:gridCol w="3810027"/>
              </a:tblGrid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37539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НИЗКОЕ ДАВЛЕНИЕ </a:t>
                      </a:r>
                      <a:r>
                        <a:rPr lang="en-US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=63ММ В 200М, ШРП В 400М.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ОРИЕНТИРОВОЧНАЯ СТОИМОСТЬ ПО ВРЕЗКЕ, ПРИЕМУ В ЭКСПЛУАТАЦИЮ ГАЗОПРОВОДА, ПЕРВИЧНОМУ ПУСКУ ГАЗА,  ПРОВЕРКЕ ИСПОЛНИТЕЛЬНОЙ ДОКУМЕНТАЦИИ:</a:t>
                      </a:r>
                    </a:p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НА ОБЪЕКТ ПОДЗЕМНОГО ГАЗОПРОВОДА – 8519 РУБЛЕЙ И НА КАЖДЫЕ 100 М/П ТЕХНАДЗОР ПО ПРИЕМКЕ В ЭКСПЛУАТАЦИЮ 6408 РУБЛЕЙ;</a:t>
                      </a:r>
                    </a:p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НА ОБЪЕКТ НАДЗЕМНОГО ГАЗОПРОВОДА – 6414 РУБЛЕЙ И НА КАЖДЫЕ 100 М/П ТЕХНАДЗОР ПО ПРИЕМКЕ В ЭКСПЛУАТАЦИЮ 2136 РУБЛЕЙ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ВЛ ПРОХОДИТ ПО УЧАСТКУ, ИМЕЕТСЯ ТП=400КВТ В 100М.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ПОДКЛЮЧАЕМОЙ МОЩНОСТИ ДО 15 КВТ –СТОИМОСТЬ ПОДКЛЮЧЕНИЯ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550 РУБЛЕЙ, ПРИ НАИБОЛЬШЕЙ МОЩНОСТИ СТОИМОСТЬ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ПОДКЛЮЧЕНИЯ РАССЧИТЫВАЕТСЯ ИСХОДЯ ИЗ УСЛОВИЙ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ТЕХНОЛОГИЧЕСКОГО ПРИСОЕДИНЕНИЯ И ОПРЕДЕЛЯЕТСЯ  СОГЛАСНО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ПОСТАНОВЛЕНИЯ ПРАВИТЕЛЬСТВА ВОРОНЕЖСКОЙ ОБЛАСТИ И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ПРИКАЗА УПРАВЛЕНИЯ ПО ГОСУДАРСТВЕННОМУ  РЕГУЛИРОВАНИ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ТАРИФОВ ВОРОНЕЖСКОЙ ОБЛАСТИ  ОТ 26.12.2013 Г. № 57/2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36363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НЕТ, НО ПЛАНИРУЕТСЯ СТРОИТЕЛЬСТВО ВОДОПРОВОДНЫХ СЕТЕЙ В 2014 ГОДУ,БУДЕТ ПРОХОДИТЬ В 100М ОТ УЧАСТКА.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25152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18067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ВЫШКА МТС БИЛАЙН В 1,5 КМ.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5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C:\Documents and Settings\Карамышева\Рабочий стол\ПЗЗ, Схема ТП\новые генпланы\Песковское СП\Графическая часть\2 Генеральный план по НП.jpg"/>
          <p:cNvPicPr/>
          <p:nvPr/>
        </p:nvPicPr>
        <p:blipFill>
          <a:blip r:embed="rId6" cstate="print"/>
          <a:srcRect l="19096" t="44231" r="36641" b="22356"/>
          <a:stretch>
            <a:fillRect/>
          </a:stretch>
        </p:blipFill>
        <p:spPr bwMode="auto">
          <a:xfrm>
            <a:off x="5857884" y="1285866"/>
            <a:ext cx="314327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7500958" y="2643188"/>
            <a:ext cx="285752" cy="285752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0552" y="523241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26391628"/>
              </p:ext>
            </p:extLst>
          </p:nvPr>
        </p:nvGraphicFramePr>
        <p:xfrm>
          <a:off x="357158" y="1643056"/>
          <a:ext cx="4866670" cy="2655876"/>
        </p:xfrm>
        <a:graphic>
          <a:graphicData uri="http://schemas.openxmlformats.org/drawingml/2006/table">
            <a:tbl>
              <a:tblPr/>
              <a:tblGrid>
                <a:gridCol w="1869382"/>
                <a:gridCol w="2997288"/>
              </a:tblGrid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</a:t>
                      </a: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НОМЕР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АДРЕС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Поворинский район. с. </a:t>
                      </a:r>
                      <a:r>
                        <a:rPr kumimoji="1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Вихляевка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, ул. Советская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2 ГА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КАТЕГОРИЯ УЧАСТКА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ЗЕМЛИ НАСЕЛЕННЫХ ПУНКТОВ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СЕЛЬСКОХОЗЯЙСТВЕННОЕ ПРОИЗВОДСТВО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НЕ РАЗГРАНИЧЕНА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 ПРИМЫКАЕТ К УЧАСТКУ</a:t>
                      </a: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БЛИЖАЙШАЯ ФЕДЕРАЛЬНАЯ АВТОТРАССА – </a:t>
                      </a:r>
                      <a:r>
                        <a:rPr kumimoji="1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А144 «КУРСК-САРАТОВ-ВОРОНЕЖ», удаленность – 11км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– 9 КМ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0344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СТОИМОСТЬ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6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552" y="1190600"/>
            <a:ext cx="3667166" cy="36671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3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8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28" y="509648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13187998"/>
              </p:ext>
            </p:extLst>
          </p:nvPr>
        </p:nvGraphicFramePr>
        <p:xfrm>
          <a:off x="117288" y="1169666"/>
          <a:ext cx="5572164" cy="3812249"/>
        </p:xfrm>
        <a:graphic>
          <a:graphicData uri="http://schemas.openxmlformats.org/drawingml/2006/table">
            <a:tbl>
              <a:tblPr/>
              <a:tblGrid>
                <a:gridCol w="1931684"/>
                <a:gridCol w="3640480"/>
              </a:tblGrid>
              <a:tr h="211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343369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=76ММ НА РАССТОЯНИИ 1 КМ, ИМЕЕТСЯ ШРП- 1 КМ.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ОРИЕНТИРОВОЧНАЯ СТОИМОСТЬ ПО ВРЕЗКЕ, ПРИЕМУ В ЭКСПЛУАТАЦИЮ ГАЗОПРОВОДА, ПЕРВИЧНОМУ ПУСКУ ГАЗА,  ПРОВЕРКЕ ИСПОЛНИТЕЛЬНОЙ ДОКУМЕНТАЦИИ: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НА ОБЪЕКТ ПОДЗЕМНОГО ГАЗОПРОВОДА – 8519 РУБЛЕЙ И НА КАЖДЫЕ 100 М/П ТЕХНАДЗОР ПО ПРИЕМКЕ В ЭКСПЛУАТАЦИЮ 6408Р;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НА ОБЪЕКТ НАДЗЕМНОГО ГАЗОПРОВОДА – 6414 РУБЛЕЙ И НА КАЖДЫЕ 100 М/П ТЕХНАДЗОР ПО ПРИЕМКЕ В ЭКСПЛУАТАЦИЮ 2136Р;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1100322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ВЭЛ =6КВТ.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 ПОДКЛЮЧАЕМОЙ МОЩНОСТИ ДО 15 КВТ –СТОИМОСТЬ ПОДКЛЮЧЕНИЯ 550 РУБЛЕЙ, ПРИ НАИБОЛЬШЕЙ МОЩНОСТИ СТОИМОСТЬ ПОДКЛЮЧЕНИЯ РАССЧИТЫВАЕТСЯ ИСХОДЯ ИЗ УСЛОВИЙ ТЕХНОЛОГИЧЕСКОГО ПРИСОЕДИНЕНИЯ И ОПРЕДЕЛЯЕТСЯ  СОГЛАСНО ПОСТАНОВЛЕНИЯ ПРАВИТЕЛЬСТВА ВОРОНЕЖСКОЙ ОБЛАСТИ И ПРИКАЗА УПРАВЛЕНИЯ ПО ГОСУДАРСТВЕННОМУ  РЕГУЛИРОВАНИЮ ТАРИФОВ ВОРОНЕЖСКОЙ ОБЛАСТИ  ОТ 26.12.2013 Г. № 57/2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160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160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1160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338561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69000"/>
                      </a:blip>
                      <a:tile tx="6350000" ty="6350000" sx="28000" sy="30000" flip="none" algn="ctr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ВЫШКА 18КМ МТС И БИЛАЙН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7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1 Опорный план 1210Х610вихляев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9631" y="1571618"/>
            <a:ext cx="325152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7358082" y="3500444"/>
            <a:ext cx="214314" cy="214314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088" y="509649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ПОВОРИНСКИЙ МУНИЦИПАЛЬНЫЙ РАЙОН</a:t>
            </a:r>
            <a:endParaRPr lang="ru-RU" sz="1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5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32" y="489823"/>
            <a:ext cx="193302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14967596"/>
              </p:ext>
            </p:extLst>
          </p:nvPr>
        </p:nvGraphicFramePr>
        <p:xfrm>
          <a:off x="285720" y="1500180"/>
          <a:ext cx="4786346" cy="3341676"/>
        </p:xfrm>
        <a:graphic>
          <a:graphicData uri="http://schemas.openxmlformats.org/drawingml/2006/table">
            <a:tbl>
              <a:tblPr/>
              <a:tblGrid>
                <a:gridCol w="1838528"/>
                <a:gridCol w="2947818"/>
              </a:tblGrid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КАДАСТРОВЫЙ </a:t>
                      </a: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НОМЕР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АДРЕС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36:23:0106003:155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Поворинский район, г. Поворино, ул. Олимпийская</a:t>
                      </a:r>
                      <a:endParaRPr kumimoji="1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10ГА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065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КАТЕГОРИЯ УЧАСТКА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ЗЕМЛИ НАСЕЛЕННЫХ ПУНКТОВ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ЦЕЛЕВОЕ ИСПОЛЬЗОВАНИЕ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ПРОМЫШЛЕННОЕ ПРОИЗВОДСТВО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ФОРМА СОБСТВЕННОСТИ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НЕ РАЗГРАНИЧЕНА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ТРАНСПОРТНАЯ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АВТОДОРОГА С ТВЕРДЫМ ПОКРЫТИЕМ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БЛИЖАЙШАЯ ФЕДЕРАЛЬНАЯ АВТОТРАССА - М6 «КАСПИЙ», УДАЛЕННОСТЬ – 10 КМ.</a:t>
                      </a:r>
                    </a:p>
                    <a:p>
                      <a:pPr marL="171450" marR="0" lvl="0" indent="-171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ЖЕЛЕЗНОДОРОЖНАЯ ВЕТКА – ЮГО-ВОСТОЧНАЯ ЖЕЛЕЗНАЯ ДОРОГА  - 300М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ВАРИАНТЫ ПРИОБРЕТЕНИЯ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 ЖЕЛАНИЮ ИНВЕСТОРА (АРЕНДА, ВЫКУП)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СТОИМОСТЬ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6" y="4925658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8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922" y="1203600"/>
            <a:ext cx="3571169" cy="3556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092" y="509651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</a:rPr>
              <a:t>ПОВОРИНСКИЙ МУНИЦИПАЛЬНЫЙ РАЙОН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3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86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5"/>
            <a:ext cx="9144000" cy="792088"/>
          </a:xfrm>
          <a:prstGeom prst="rect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31" y="479065"/>
            <a:ext cx="193302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ЗЕМЕЛЬНЫЙ УЧАСТОК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04898254"/>
              </p:ext>
            </p:extLst>
          </p:nvPr>
        </p:nvGraphicFramePr>
        <p:xfrm>
          <a:off x="214282" y="783363"/>
          <a:ext cx="6157348" cy="4211537"/>
        </p:xfrm>
        <a:graphic>
          <a:graphicData uri="http://schemas.openxmlformats.org/drawingml/2006/table">
            <a:tbl>
              <a:tblPr/>
              <a:tblGrid>
                <a:gridCol w="1643074"/>
                <a:gridCol w="4514274"/>
              </a:tblGrid>
              <a:tr h="214314"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ИНЖЕНЕРНАЯ ИНФРАСТРУКТУРА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51123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ГАЗ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ВЫСОКОЕ ДАВЛЕНИЕ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ГРАНИЦ ЗЕМЕЛЬНОГО УЧАСКА НА СУММУ </a:t>
                      </a:r>
                      <a:r>
                        <a:rPr lang="ru-RU" sz="9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1100,0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МЛН. РУБ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ТОМ ЧИСЛЕ  В СТОИМОСТЬ ВХОДИТ: 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ПРОКЛАДКА ТРУБЫ НА РАССТОЯНИЕ 500 МЕТРОВ. СТОИМОСТЬ 100 МЕТРОВ – 160 ТЫС. РУБ 100 МЕТРОВ;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УСТАНОВКА ПРГ – 300,0 ТЫС. РУБ.;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НИЗКОГО ДАВЛЕНИЯ НА ДАННЫЙ МОМЕНТ НЕТ.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2588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ЭЛЕКТРОЭНЕРГИЯ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 ПОДКЛЮЧЕНИИ </a:t>
                      </a: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КАТЕГОРИИ НАДЕЖНОСТИ ЗАТРАТЫ СОСТАВЯТ </a:t>
                      </a:r>
                      <a:r>
                        <a:rPr lang="ru-RU" sz="9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МЛН.РУБ, </a:t>
                      </a:r>
                    </a:p>
                    <a:p>
                      <a:pPr algn="just"/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ТОМ ЧИСЛЕ: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КАБЕЛЬНО-ВОЗДУШНОЙ ЛИНИИИ НА 6 кВт ПРОТЯЖЕННОСТЬЮ 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 КМ.;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 2-Х ТРАНСРОРМАТОРНОЙ КТП МОЩНОСТЬЮ 1000 кВт;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ВОЗДУШНО-КАБЕЛЬНОЙ ЛИНИИ 0,4 кВт ПРОТЯЖЕННОСТЬЮ 1 КМ;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П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ОДКЛЮЧЕНИИ </a:t>
                      </a: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КАТЕГОРИИ НАДЕЖНОСТИ ЗАТРАТЫ СОСТАВЯТ </a:t>
                      </a:r>
                      <a:r>
                        <a:rPr lang="ru-RU" sz="9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18-20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МЛН.РУБ, В ТОМ ЧИСЛЕ: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КАБЕЛЬНОВОЗДУШНОЙ ЛИНИИИ НА 6 кВт ПРОТЯЖЕННОСТЬЮ 5 КМ.;</a:t>
                      </a:r>
                      <a:endParaRPr lang="ru-RU" sz="9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-СТРОИТЕЛЬСТВО ТРАНСФОРМАТОРНО1Й ПОДСТАНЦИИ МОЩНОСТЬЮ  1000 кВт;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kumimoji="1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ВОЗДУШНО-КАБЕЛЬНОЙ ЛИНИИ 0,4 кВт ПРОТЯЖЕННОСТЬ 1 КМ.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ЦЕНТРАЛЬНОЕ</a:t>
                      </a: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ВОДОЗАБОР СТ.2-ГО ПОДЪЕМА 8 КМ, ЛИБО СОБСТВЕННАЯ СКВАЖИНА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3897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КАНАЛИЗАЦИЯ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ЦЕНТРАЛЬНАЯ -1 КМ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ОЧИСТНЫЕ СООРУЖЕНИЯ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ТЕЛЕКОММУНИКАЦИОННЫЕ СИСТЕМЫ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ВЫШКА 1 КМ ,МТС ,БИЛАЙН, МЕГАФОН , ТЕЛЕ 2, РОСТЕЛЕКОМ.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6" y="4925658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9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92" y="509651"/>
            <a:ext cx="355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</a:rPr>
              <a:t>ПОВОРИНСКИЙ МУНИЦИПАЛЬНЫЙ РАЙОН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5" name="Picture 2" descr="https://upload.wikimedia.org/wikipedia/commons/2/22/Coat_of_Arms_of_Povorinsky_rayon_%28Voronezh_Oblast%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24" y="469090"/>
            <a:ext cx="368512" cy="4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16"/>
          <p:cNvGrpSpPr/>
          <p:nvPr/>
        </p:nvGrpSpPr>
        <p:grpSpPr>
          <a:xfrm>
            <a:off x="6399713" y="1491630"/>
            <a:ext cx="2636784" cy="2520280"/>
            <a:chOff x="5929322" y="1428742"/>
            <a:chExt cx="3071834" cy="3143272"/>
          </a:xfrm>
        </p:grpSpPr>
        <p:pic>
          <p:nvPicPr>
            <p:cNvPr id="18" name="Рисунок 17" descr="C:\Documents and Settings\Карамышева\Рабочий стол\ПЗЗ, Схема ТП\новые генпланы\ГП Поворино\II_ТОМ_Материалы обоснования\Графическая часть\2(II)_Cхема современного состояния.jpg"/>
            <p:cNvPicPr/>
            <p:nvPr/>
          </p:nvPicPr>
          <p:blipFill>
            <a:blip r:embed="rId5" cstate="print"/>
            <a:srcRect l="30213" t="30255" r="42128" b="53518"/>
            <a:stretch>
              <a:fillRect/>
            </a:stretch>
          </p:blipFill>
          <p:spPr bwMode="auto">
            <a:xfrm>
              <a:off x="5929322" y="1428742"/>
              <a:ext cx="3071834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Oval 3"/>
            <p:cNvSpPr>
              <a:spLocks noChangeArrowheads="1"/>
            </p:cNvSpPr>
            <p:nvPr/>
          </p:nvSpPr>
          <p:spPr bwMode="auto">
            <a:xfrm>
              <a:off x="6429388" y="2500312"/>
              <a:ext cx="285752" cy="285752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4992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5372</TotalTime>
  <Words>2013</Words>
  <Application>Microsoft Office PowerPoint</Application>
  <PresentationFormat>Экран (16:9)</PresentationFormat>
  <Paragraphs>443</Paragraphs>
  <Slides>20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Самодурова Дарья Дмитриевна</dc:creator>
  <cp:lastModifiedBy>Ефременкова</cp:lastModifiedBy>
  <cp:revision>345</cp:revision>
  <cp:lastPrinted>2015-10-08T06:51:36Z</cp:lastPrinted>
  <dcterms:created xsi:type="dcterms:W3CDTF">2015-08-03T13:19:45Z</dcterms:created>
  <dcterms:modified xsi:type="dcterms:W3CDTF">2024-02-16T12:53:58Z</dcterms:modified>
</cp:coreProperties>
</file>