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8" r:id="rId3"/>
    <p:sldId id="337" r:id="rId4"/>
    <p:sldId id="335" r:id="rId5"/>
    <p:sldId id="304" r:id="rId6"/>
    <p:sldId id="325" r:id="rId7"/>
    <p:sldId id="305" r:id="rId8"/>
    <p:sldId id="327" r:id="rId9"/>
    <p:sldId id="328" r:id="rId10"/>
    <p:sldId id="329" r:id="rId11"/>
    <p:sldId id="306" r:id="rId12"/>
    <p:sldId id="319" r:id="rId13"/>
    <p:sldId id="307" r:id="rId14"/>
    <p:sldId id="330" r:id="rId15"/>
    <p:sldId id="310" r:id="rId16"/>
    <p:sldId id="331" r:id="rId17"/>
    <p:sldId id="296" r:id="rId18"/>
    <p:sldId id="322" r:id="rId19"/>
    <p:sldId id="334" r:id="rId20"/>
    <p:sldId id="332" r:id="rId21"/>
    <p:sldId id="299" r:id="rId22"/>
    <p:sldId id="276" r:id="rId2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0000"/>
    <a:srgbClr val="003399"/>
    <a:srgbClr val="3366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60" autoAdjust="0"/>
    <p:restoredTop sz="94660"/>
  </p:normalViewPr>
  <p:slideViewPr>
    <p:cSldViewPr>
      <p:cViewPr>
        <p:scale>
          <a:sx n="70" d="100"/>
          <a:sy n="70" d="100"/>
        </p:scale>
        <p:origin x="-1594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 по формам поступления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обращений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168</c:v>
                </c:pt>
                <c:pt idx="1">
                  <c:v>130</c:v>
                </c:pt>
                <c:pt idx="2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53-484C-9C02-344CFF19D3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Письменные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</c:v>
                </c:pt>
                <c:pt idx="1">
                  <c:v>41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53-484C-9C02-344CFF19D3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Электронная почта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53-484C-9C02-344CFF19D3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ходе личного приема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53-484C-9C02-344CFF19D3F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Общественная приемная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129</c:v>
                </c:pt>
                <c:pt idx="1">
                  <c:v>83</c:v>
                </c:pt>
                <c:pt idx="2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53-484C-9C02-344CFF19D3F2}"/>
            </c:ext>
          </c:extLst>
        </c:ser>
        <c:dLbls>
          <c:showVal val="1"/>
        </c:dLbls>
        <c:overlap val="-25"/>
        <c:axId val="100628352"/>
        <c:axId val="100629888"/>
      </c:barChart>
      <c:catAx>
        <c:axId val="100628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629888"/>
        <c:crosses val="autoZero"/>
        <c:auto val="1"/>
        <c:lblAlgn val="ctr"/>
        <c:lblOffset val="100"/>
      </c:catAx>
      <c:valAx>
        <c:axId val="1006298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06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38310271457063"/>
          <c:y val="0.10188370188370192"/>
          <c:w val="0.76723361387055922"/>
          <c:h val="0.1669820142261092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 по источникам поступления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2"/>
              <c:layout>
                <c:manualLayout>
                  <c:x val="4.0160642570281095E-3"/>
                  <c:y val="-6.575342465753497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F6-49FE-A6E7-14948EAEF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 Президента РФ</c:v>
                </c:pt>
                <c:pt idx="1">
                  <c:v>Правительство РФ</c:v>
                </c:pt>
                <c:pt idx="2">
                  <c:v>Федеральные органы</c:v>
                </c:pt>
                <c:pt idx="3">
                  <c:v>Депутаты ФС РФ</c:v>
                </c:pt>
                <c:pt idx="4">
                  <c:v>органы прокуратуры</c:v>
                </c:pt>
                <c:pt idx="5">
                  <c:v>Правительство  Воронежской области </c:v>
                </c:pt>
                <c:pt idx="6">
                  <c:v>заявитель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1</c:v>
                </c:pt>
                <c:pt idx="2">
                  <c:v>0</c:v>
                </c:pt>
                <c:pt idx="3">
                  <c:v>5</c:v>
                </c:pt>
                <c:pt idx="4">
                  <c:v>4</c:v>
                </c:pt>
                <c:pt idx="5">
                  <c:v>16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62-431F-A0C5-DAC6BEE4EC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3"/>
              <c:layout>
                <c:manualLayout>
                  <c:x val="1.0040160642570312E-2"/>
                  <c:y val="-7.671232876712333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F6-49FE-A6E7-14948EAEF791}"/>
                </c:ext>
              </c:extLst>
            </c:dLbl>
            <c:dLbl>
              <c:idx val="4"/>
              <c:layout>
                <c:manualLayout>
                  <c:x val="8.0321285140561513E-3"/>
                  <c:y val="-8.401826484018269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F6-49FE-A6E7-14948EAEF791}"/>
                </c:ext>
              </c:extLst>
            </c:dLbl>
            <c:dLbl>
              <c:idx val="5"/>
              <c:layout>
                <c:manualLayout>
                  <c:x val="8.0321285140560784E-3"/>
                  <c:y val="-7.305936073059374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F6-49FE-A6E7-14948EAEF791}"/>
                </c:ext>
              </c:extLst>
            </c:dLbl>
            <c:dLbl>
              <c:idx val="6"/>
              <c:layout>
                <c:manualLayout>
                  <c:x val="2.0080321285140612E-3"/>
                  <c:y val="-1.771552892171666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F6-49FE-A6E7-14948EAEF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 Президента РФ</c:v>
                </c:pt>
                <c:pt idx="1">
                  <c:v>Правительство РФ</c:v>
                </c:pt>
                <c:pt idx="2">
                  <c:v>Федеральные органы</c:v>
                </c:pt>
                <c:pt idx="3">
                  <c:v>Депутаты ФС РФ</c:v>
                </c:pt>
                <c:pt idx="4">
                  <c:v>органы прокуратуры</c:v>
                </c:pt>
                <c:pt idx="5">
                  <c:v>Правительство  Воронежской области </c:v>
                </c:pt>
                <c:pt idx="6">
                  <c:v>заявитель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24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62-431F-A0C5-DAC6BEE4EC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 Президента РФ</c:v>
                </c:pt>
                <c:pt idx="1">
                  <c:v>Правительство РФ</c:v>
                </c:pt>
                <c:pt idx="2">
                  <c:v>Федеральные органы</c:v>
                </c:pt>
                <c:pt idx="3">
                  <c:v>Депутаты ФС РФ</c:v>
                </c:pt>
                <c:pt idx="4">
                  <c:v>органы прокуратуры</c:v>
                </c:pt>
                <c:pt idx="5">
                  <c:v>Правительство  Воронежской области </c:v>
                </c:pt>
                <c:pt idx="6">
                  <c:v>заявитель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62-431F-A0C5-DAC6BEE4EC79}"/>
            </c:ext>
          </c:extLst>
        </c:ser>
        <c:dLbls>
          <c:showVal val="1"/>
        </c:dLbls>
        <c:gapWidth val="100"/>
        <c:overlap val="-24"/>
        <c:axId val="100559104"/>
        <c:axId val="100569088"/>
      </c:barChart>
      <c:catAx>
        <c:axId val="100559104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569088"/>
        <c:crosses val="autoZero"/>
        <c:auto val="1"/>
        <c:lblAlgn val="ctr"/>
        <c:lblOffset val="100"/>
      </c:catAx>
      <c:valAx>
        <c:axId val="100569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55910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обращений</a:t>
            </a:r>
          </a:p>
        </c:rich>
      </c:tx>
      <c:layout>
        <c:manualLayout>
          <c:xMode val="edge"/>
          <c:yMode val="edge"/>
          <c:x val="0.3415045688733353"/>
          <c:y val="1.4796021498979426E-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7006172839506216E-2"/>
          <c:y val="9.092111739140496E-2"/>
          <c:w val="0.94753086419753052"/>
          <c:h val="0.8323269657968652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18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F8-4510-9E25-1D2697CD95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</c:v>
                </c:pt>
                <c:pt idx="1">
                  <c:v>32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F8-4510-9E25-1D2697CD95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</c:v>
                </c:pt>
                <c:pt idx="1">
                  <c:v>36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F8-4510-9E25-1D2697CD95F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Государство, общество,политика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F8-4510-9E25-1D2697CD95F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Оборона и безопасность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0"/>
                  <c:y val="-9.92555831265512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F8-4510-9E25-1D2697CD95FC}"/>
                </c:ext>
              </c:extLst>
            </c:dLbl>
            <c:dLbl>
              <c:idx val="2"/>
              <c:layout>
                <c:manualLayout>
                  <c:x val="6.9444444444444909E-3"/>
                  <c:y val="-1.65425971877585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F8-4510-9E25-1D2697CD9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F8-4510-9E25-1D2697CD95FC}"/>
            </c:ext>
          </c:extLst>
        </c:ser>
        <c:dLbls>
          <c:showVal val="1"/>
        </c:dLbls>
        <c:gapWidth val="95"/>
        <c:overlap val="100"/>
        <c:axId val="116009984"/>
        <c:axId val="116114176"/>
      </c:barChart>
      <c:catAx>
        <c:axId val="116009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114176"/>
        <c:crosses val="autoZero"/>
        <c:auto val="1"/>
        <c:lblAlgn val="ctr"/>
        <c:lblOffset val="100"/>
      </c:catAx>
      <c:valAx>
        <c:axId val="1161141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60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216753099099329E-2"/>
          <c:y val="5.0467634860249695E-2"/>
          <c:w val="0.89833263595673307"/>
          <c:h val="0.1110089086451113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468" cy="493941"/>
          </a:xfrm>
          <a:prstGeom prst="rect">
            <a:avLst/>
          </a:prstGeom>
        </p:spPr>
        <p:txBody>
          <a:bodyPr vert="horz" lIns="89766" tIns="44883" rIns="89766" bIns="4488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3" y="3"/>
            <a:ext cx="2918468" cy="493941"/>
          </a:xfrm>
          <a:prstGeom prst="rect">
            <a:avLst/>
          </a:prstGeom>
        </p:spPr>
        <p:txBody>
          <a:bodyPr vert="horz" lIns="89766" tIns="44883" rIns="89766" bIns="44883" rtlCol="0"/>
          <a:lstStyle>
            <a:lvl1pPr algn="r">
              <a:defRPr sz="1300"/>
            </a:lvl1pPr>
          </a:lstStyle>
          <a:p>
            <a:fld id="{8A73630F-419E-4AC9-9A25-E6D3E3125CAF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6600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6" tIns="44883" rIns="89766" bIns="448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3" y="4686185"/>
            <a:ext cx="5388299" cy="4440781"/>
          </a:xfrm>
          <a:prstGeom prst="rect">
            <a:avLst/>
          </a:prstGeom>
        </p:spPr>
        <p:txBody>
          <a:bodyPr vert="horz" lIns="89766" tIns="44883" rIns="89766" bIns="448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0812"/>
            <a:ext cx="2918468" cy="493941"/>
          </a:xfrm>
          <a:prstGeom prst="rect">
            <a:avLst/>
          </a:prstGeom>
        </p:spPr>
        <p:txBody>
          <a:bodyPr vert="horz" lIns="89766" tIns="44883" rIns="89766" bIns="4488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3" y="9370812"/>
            <a:ext cx="2918468" cy="493941"/>
          </a:xfrm>
          <a:prstGeom prst="rect">
            <a:avLst/>
          </a:prstGeom>
        </p:spPr>
        <p:txBody>
          <a:bodyPr vert="horz" lIns="89766" tIns="44883" rIns="89766" bIns="44883" rtlCol="0" anchor="b"/>
          <a:lstStyle>
            <a:lvl1pPr algn="r">
              <a:defRPr sz="1300"/>
            </a:lvl1pPr>
          </a:lstStyle>
          <a:p>
            <a:fld id="{81BC9DEC-D88E-4F28-AECD-C5B5FFEF6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36600"/>
            <a:ext cx="4903787" cy="3679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3984">
              <a:defRPr/>
            </a:pPr>
            <a:fld id="{214DD988-8BA7-4CC4-9DE0-F210A5A6D3A7}" type="slidenum">
              <a:rPr lang="ru-RU" smtClean="0">
                <a:solidFill>
                  <a:prstClr val="black"/>
                </a:solidFill>
              </a:rPr>
              <a:pPr defTabSz="1023984"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32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E7F74A-3437-4D4B-9F2D-4271A31031C9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4571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016" cy="64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987112"/>
            <a:ext cx="885698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381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работе с обращениями граждан                    в </a:t>
            </a:r>
            <a:r>
              <a:rPr lang="ru-RU" sz="54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Поворинском</a:t>
            </a: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муниципальном районе</a:t>
            </a:r>
          </a:p>
          <a:p>
            <a:pPr lvl="0" indent="3381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2023 год.</a:t>
            </a:r>
            <a:endParaRPr lang="ru-RU" sz="5400" b="1" dirty="0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38138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22.01.2024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428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Поворинский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муниципальный район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/>
            <a:endParaRPr lang="ru-RU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сравнению с аналогичным периодом 2022 года отмечается :</a:t>
            </a: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-снижение количества письменных обращений , поступивших на рассмотрение в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( -6 </a:t>
            </a: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снижение количества письменных обращений , поступивших на рассмотрение в Правительство Воронежской области (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-8 </a:t>
            </a: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Тематическая направленность обращений выглядит следующим образом:</a:t>
            </a: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с учетом общественной приемной Губернатора ):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8" y="404664"/>
          <a:ext cx="7920881" cy="5996546"/>
        </p:xfrm>
        <a:graphic>
          <a:graphicData uri="http://schemas.openxmlformats.org/drawingml/2006/table">
            <a:tbl>
              <a:tblPr/>
              <a:tblGrid>
                <a:gridCol w="2150444"/>
                <a:gridCol w="1923745"/>
                <a:gridCol w="1922947"/>
                <a:gridCol w="1923745"/>
              </a:tblGrid>
              <a:tr h="2361782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Тематика обращений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</a:t>
                      </a:r>
                      <a:endParaRPr lang="ru-RU" sz="22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абсолютных цифрах и процентах 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абсолютных цифрах и процентах 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абсолютных цифрах и процентах 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89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государство, общество, политика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0(0)</a:t>
                      </a:r>
                      <a:endParaRPr lang="ru-RU" sz="22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1(2%)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260">
                <a:tc>
                  <a:txBody>
                    <a:bodyPr/>
                    <a:lstStyle/>
                    <a:p>
                      <a:r>
                        <a:rPr lang="ru-RU" sz="22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социальная сфера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(47 </a:t>
                      </a: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13(30%)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14(33%)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77">
                <a:tc>
                  <a:txBody>
                    <a:bodyPr/>
                    <a:lstStyle/>
                    <a:p>
                      <a:r>
                        <a:rPr lang="ru-RU" sz="22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экономика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12(38 </a:t>
                      </a: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17(40 %)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15(29 %)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260">
                <a:tc>
                  <a:txBody>
                    <a:bodyPr/>
                    <a:lstStyle/>
                    <a:p>
                      <a:r>
                        <a:rPr lang="ru-RU" sz="22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оборона и безопасность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3(9</a:t>
                      </a:r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  <a:endParaRPr lang="ru-RU" sz="22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6(14%)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1(2%)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77">
                <a:tc>
                  <a:txBody>
                    <a:bodyPr/>
                    <a:lstStyle/>
                    <a:p>
                      <a:r>
                        <a:rPr lang="ru-RU" sz="22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ЖКХ</a:t>
                      </a: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(6 </a:t>
                      </a: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6(14%)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12(36%)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88640"/>
            <a:ext cx="20185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45719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836711"/>
          <a:ext cx="8229600" cy="58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49838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Исходя из анализа обращений за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 год,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сравнении с аналогичными периодами 2022 и 2021 годов, отмечается  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незначительное снижение количества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письменных обращений по тематике « экономика»   и  по тематике «ЖКХ»  .</a:t>
            </a: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Примерно на прежнем уровне, в сравнении с аналогичными периодами 2022 и 2021 годов, сохранилось количество обращений по вопросам, касающимся:</a:t>
            </a: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-содержания общего имущества в многоквартирных домах;</a:t>
            </a: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-благоустройства дорог местного значения общего пользования;</a:t>
            </a: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оказания мер социальной поддержки гражданам, оказавшимся в трудной жизненной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ситуации;</a:t>
            </a: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-по безнадзорным животным.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41588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Наибольшее количество  обращений и запросов                                  ( письменных и на личном приеме с учетом общественной приемной Губернатора ) за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 год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поступило от жителей  городского поселения город  Поворино – 77 обращений или 68 % от общего количества обращений, Рождественского  сельского поселения- 14 обращений  или 12 % от общего количества обращений, </a:t>
            </a: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Байчуровского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сельского поселения- 8 обращений или 7 %.</a:t>
            </a: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Тематика обращений, поступивших в администрацию Президента Российской Федерации, Правительство области  за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основном   связана  с вопросами содержания общего имущества многоквартирных домов, капитального ремонта многоквартирных домов, благоустройства дорог местного значения общего пользования, улучшению жилищных условий.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Изучение состава заявителей, обратившихся в органы местного самоуправления, Правительство Воронежской области, администрацию Президента РФ  показывает, что большинство из них или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процент составляют пенсионеры, граждане преклонного возраста,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процентов – люди, не имеющие работы,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процентов- работающее население и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процента иные категории граждан.</a:t>
            </a:r>
          </a:p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соответствии с утвержденным главой администрации Поворинского муниципального района графиком организован личный прием граждан заместителями главы администрации района.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рамках проводимой работы, направленной на повышение эффективности и результативности работы   освещались вопросы  деятельности органов местного самоуправления о работе с обращениями граждан. Так,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2023 году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администрацией района было инициировано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публикаций на официальном сайте и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публикаций в районном  СМИ, общественной приемной Губернатора области -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публикаций  на официальном сайте,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41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публикаций в районном  СМИ.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36904" cy="62373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Анализ результативности  исполнения  обращений граждан  выглядит следующим образом : </a:t>
            </a:r>
          </a:p>
          <a:p>
            <a:pPr algn="just"/>
            <a:endParaRPr lang="ru-RU" sz="1400" b="1" dirty="0" smtClean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428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Поворинский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муниципальный район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700808"/>
          <a:ext cx="8712968" cy="2914112"/>
        </p:xfrm>
        <a:graphic>
          <a:graphicData uri="http://schemas.openxmlformats.org/drawingml/2006/table">
            <a:tbl>
              <a:tblPr/>
              <a:tblGrid>
                <a:gridCol w="3527388"/>
                <a:gridCol w="2233252"/>
                <a:gridCol w="2952328"/>
              </a:tblGrid>
              <a:tr h="1016493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33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</a:t>
                      </a:r>
                      <a:endParaRPr lang="ru-RU" sz="2400" b="1" kern="100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2023 год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</a:t>
                      </a:r>
                      <a:endParaRPr lang="ru-RU" sz="2400" b="1" kern="100" baseline="0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2022 год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74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«Меры приняты и вопросы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решены</a:t>
                      </a:r>
                      <a:endParaRPr lang="ru-RU" sz="2400" b="1" baseline="0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59,9%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57,9%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4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/>
                      </a:pPr>
                      <a:r>
                        <a:rPr lang="ru-RU" sz="2400" b="1" kern="100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«Разъяснено» 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40,1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42,1%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Согласно рекомендаций Правительства области  в органах местного самоуправления Поворинского муниципального района и общественной приемной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Губернатора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области организована работа « обратной связи» по результатам рассмотрения обращений граждан. За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 проведена работа с заявителями по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103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обращениям со статусом «Поддержано. Меры приняты». По всем обращениям  с учетом мнения заявителя получен положительный  отзыв: заявители удовлетворены результатом рассмотрения обращений. Введена методика организации внутреннего контроля за соблюдением порядка рассмотрений обращений, позволяющая обеспечить единый подход, а также своевременность внесения сведений на специализированный электронный ресурс. 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8609" y="6119170"/>
            <a:ext cx="2133600" cy="347760"/>
          </a:xfrm>
        </p:spPr>
        <p:txBody>
          <a:bodyPr/>
          <a:lstStyle/>
          <a:p>
            <a:pPr defTabSz="933021"/>
            <a:fld id="{35AD0733-FAB3-491A-AB26-98AFAF665392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33021"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55"/>
          <p:cNvGrpSpPr/>
          <p:nvPr/>
        </p:nvGrpSpPr>
        <p:grpSpPr>
          <a:xfrm>
            <a:off x="207009" y="260648"/>
            <a:ext cx="8729981" cy="6529093"/>
            <a:chOff x="54573" y="-204606"/>
            <a:chExt cx="9205341" cy="7518709"/>
          </a:xfrm>
        </p:grpSpPr>
        <p:sp>
          <p:nvSpPr>
            <p:cNvPr id="57" name="TextBox 10"/>
            <p:cNvSpPr txBox="1">
              <a:spLocks noChangeArrowheads="1"/>
            </p:cNvSpPr>
            <p:nvPr/>
          </p:nvSpPr>
          <p:spPr bwMode="white">
            <a:xfrm>
              <a:off x="342440" y="-204606"/>
              <a:ext cx="8156633" cy="130481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ap="rnd">
              <a:solidFill>
                <a:srgbClr val="EEECE1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EEECE1">
                  <a:lumMod val="20000"/>
                  <a:lumOff val="80000"/>
                </a:srgbClr>
              </a:extrusionClr>
            </a:sp3d>
          </p:spPr>
          <p:txBody>
            <a:bodyPr wrap="square" lIns="72000" tIns="36000" rIns="72000" bIns="72000">
              <a:noAutofit/>
            </a:bodyPr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Осуществление «обратной связи» </a:t>
              </a:r>
            </a:p>
            <a:p>
              <a:pPr algn="ctr"/>
              <a:r>
                <a:rPr lang="ru-RU" sz="20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по результатам рассмотрения обращений граждан</a:t>
              </a:r>
            </a:p>
            <a:p>
              <a:pPr algn="ctr"/>
              <a:r>
                <a:rPr lang="ru-RU" sz="20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 (</a:t>
              </a:r>
              <a:r>
                <a:rPr lang="ru-RU" sz="16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результат рассмотрения которых определен как «поддержано, меры приняты»)   </a:t>
              </a:r>
            </a:p>
          </p:txBody>
        </p:sp>
        <p:sp>
          <p:nvSpPr>
            <p:cNvPr id="59" name="TextBox 21"/>
            <p:cNvSpPr txBox="1">
              <a:spLocks noChangeArrowheads="1"/>
            </p:cNvSpPr>
            <p:nvPr/>
          </p:nvSpPr>
          <p:spPr bwMode="white">
            <a:xfrm>
              <a:off x="1328720" y="2553767"/>
              <a:ext cx="7272509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Постановка на дополнительный контроль на 10 дней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0" name="TextBox 10"/>
            <p:cNvSpPr txBox="1">
              <a:spLocks noChangeArrowheads="1"/>
            </p:cNvSpPr>
            <p:nvPr/>
          </p:nvSpPr>
          <p:spPr bwMode="white">
            <a:xfrm>
              <a:off x="54573" y="1276787"/>
              <a:ext cx="1189844" cy="1586732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Заявитель подтвердил факт принятия мер по обращению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2" name="TextBox 24"/>
            <p:cNvSpPr txBox="1">
              <a:spLocks noChangeArrowheads="1"/>
            </p:cNvSpPr>
            <p:nvPr/>
          </p:nvSpPr>
          <p:spPr bwMode="white">
            <a:xfrm>
              <a:off x="896700" y="3772975"/>
              <a:ext cx="1969624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Устранено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3" name="TextBox 25"/>
            <p:cNvSpPr txBox="1">
              <a:spLocks noChangeArrowheads="1"/>
            </p:cNvSpPr>
            <p:nvPr/>
          </p:nvSpPr>
          <p:spPr bwMode="white">
            <a:xfrm>
              <a:off x="213144" y="6879273"/>
              <a:ext cx="8918849" cy="434830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Обращение снято с контроля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4" name="TextBox 10"/>
            <p:cNvSpPr txBox="1">
              <a:spLocks noChangeArrowheads="1"/>
            </p:cNvSpPr>
            <p:nvPr/>
          </p:nvSpPr>
          <p:spPr bwMode="white">
            <a:xfrm>
              <a:off x="213144" y="6349480"/>
              <a:ext cx="8918890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Внесение сведений в реестр «обратной связи»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5" name="Стрелка вниз 64"/>
            <p:cNvSpPr/>
            <p:nvPr/>
          </p:nvSpPr>
          <p:spPr bwMode="auto">
            <a:xfrm>
              <a:off x="4351439" y="6738485"/>
              <a:ext cx="572407" cy="21976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6" name="Стрелка вниз 65"/>
            <p:cNvSpPr/>
            <p:nvPr/>
          </p:nvSpPr>
          <p:spPr bwMode="auto">
            <a:xfrm>
              <a:off x="325366" y="2771181"/>
              <a:ext cx="572407" cy="365385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7" name="TextBox 10"/>
            <p:cNvSpPr txBox="1">
              <a:spLocks noChangeArrowheads="1"/>
            </p:cNvSpPr>
            <p:nvPr/>
          </p:nvSpPr>
          <p:spPr bwMode="white">
            <a:xfrm>
              <a:off x="6242748" y="3772642"/>
              <a:ext cx="2359160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Определен новый срок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8" name="Стрелка вниз 67"/>
            <p:cNvSpPr/>
            <p:nvPr/>
          </p:nvSpPr>
          <p:spPr bwMode="auto">
            <a:xfrm rot="5400000">
              <a:off x="8186494" y="-107461"/>
              <a:ext cx="625160" cy="978504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9" name="Стрелка вниз 68"/>
            <p:cNvSpPr/>
            <p:nvPr/>
          </p:nvSpPr>
          <p:spPr bwMode="auto">
            <a:xfrm rot="10800000">
              <a:off x="8687507" y="210004"/>
              <a:ext cx="572407" cy="4754240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1" name="TextBox 10"/>
            <p:cNvSpPr txBox="1">
              <a:spLocks noChangeArrowheads="1"/>
            </p:cNvSpPr>
            <p:nvPr/>
          </p:nvSpPr>
          <p:spPr bwMode="white">
            <a:xfrm>
              <a:off x="4846152" y="1294006"/>
              <a:ext cx="3744449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По мнению заявителя                                                 меры приняты частично или не качественно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2" name="TextBox 10"/>
            <p:cNvSpPr txBox="1">
              <a:spLocks noChangeArrowheads="1"/>
            </p:cNvSpPr>
            <p:nvPr/>
          </p:nvSpPr>
          <p:spPr bwMode="white">
            <a:xfrm>
              <a:off x="1328719" y="1287996"/>
              <a:ext cx="2713209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Заявитель не подтвердил факта принятия мер по обращению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3" name="TextBox 35"/>
            <p:cNvSpPr txBox="1">
              <a:spLocks noChangeArrowheads="1"/>
            </p:cNvSpPr>
            <p:nvPr/>
          </p:nvSpPr>
          <p:spPr bwMode="white">
            <a:xfrm>
              <a:off x="3144281" y="3782576"/>
              <a:ext cx="2816714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Субъективное мнение заявителя о неисполнении решения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4" name="TextBox 36"/>
            <p:cNvSpPr txBox="1">
              <a:spLocks noChangeArrowheads="1"/>
            </p:cNvSpPr>
            <p:nvPr/>
          </p:nvSpPr>
          <p:spPr bwMode="white">
            <a:xfrm>
              <a:off x="1317458" y="3082768"/>
              <a:ext cx="7273144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Проведение проверки сведений, составление справки по результатам проверки с указанием причин невыполнения или определением нового срока, организация принятия мер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white">
            <a:xfrm>
              <a:off x="6241082" y="4954215"/>
              <a:ext cx="2890842" cy="609781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Внесение сведений в реестр дополни- тельного контроля с новым сроком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6" name="TextBox 10"/>
            <p:cNvSpPr txBox="1">
              <a:spLocks noChangeArrowheads="1"/>
            </p:cNvSpPr>
            <p:nvPr/>
          </p:nvSpPr>
          <p:spPr bwMode="white">
            <a:xfrm>
              <a:off x="6241886" y="4265681"/>
              <a:ext cx="2360022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Заявитель и руководитель уведомлен о переносе срока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7" name="TextBox 59"/>
            <p:cNvSpPr txBox="1">
              <a:spLocks noChangeArrowheads="1"/>
            </p:cNvSpPr>
            <p:nvPr/>
          </p:nvSpPr>
          <p:spPr bwMode="white">
            <a:xfrm>
              <a:off x="1328764" y="2041314"/>
              <a:ext cx="7273144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Информирование руководителя для принятия решения по уточнению сведений и принятию мер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8" name="TextBox 60"/>
            <p:cNvSpPr txBox="1">
              <a:spLocks noChangeArrowheads="1"/>
            </p:cNvSpPr>
            <p:nvPr/>
          </p:nvSpPr>
          <p:spPr bwMode="white">
            <a:xfrm>
              <a:off x="1328764" y="5832475"/>
              <a:ext cx="7803227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Информирование руководителя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9" name="TextBox 56"/>
            <p:cNvSpPr txBox="1">
              <a:spLocks noChangeArrowheads="1"/>
            </p:cNvSpPr>
            <p:nvPr/>
          </p:nvSpPr>
          <p:spPr bwMode="white">
            <a:xfrm>
              <a:off x="3144281" y="4606806"/>
              <a:ext cx="2816714" cy="1065647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Объективное подтверждение факта принятия мер актом комиссионной проверки, файлами фото и/или видеофиксации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80" name="Стрелка вниз 79"/>
            <p:cNvSpPr/>
            <p:nvPr/>
          </p:nvSpPr>
          <p:spPr bwMode="auto">
            <a:xfrm>
              <a:off x="4351054" y="6204459"/>
              <a:ext cx="572408" cy="220738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1" name="Стрелка вниз 80"/>
            <p:cNvSpPr/>
            <p:nvPr/>
          </p:nvSpPr>
          <p:spPr bwMode="auto">
            <a:xfrm>
              <a:off x="1704651" y="5263682"/>
              <a:ext cx="572409" cy="638065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2" name="Стрелка вниз 81"/>
            <p:cNvSpPr/>
            <p:nvPr/>
          </p:nvSpPr>
          <p:spPr bwMode="auto">
            <a:xfrm>
              <a:off x="4351035" y="5628578"/>
              <a:ext cx="572408" cy="273156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3" name="Стрелка вниз 82"/>
            <p:cNvSpPr/>
            <p:nvPr/>
          </p:nvSpPr>
          <p:spPr bwMode="auto">
            <a:xfrm>
              <a:off x="4351054" y="4345521"/>
              <a:ext cx="572408" cy="32896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4" name="Стрелка вниз 83"/>
            <p:cNvSpPr/>
            <p:nvPr/>
          </p:nvSpPr>
          <p:spPr bwMode="auto">
            <a:xfrm>
              <a:off x="7122822" y="4837927"/>
              <a:ext cx="572409" cy="220738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5" name="Стрелка вниз 84"/>
            <p:cNvSpPr/>
            <p:nvPr/>
          </p:nvSpPr>
          <p:spPr bwMode="auto">
            <a:xfrm>
              <a:off x="7122822" y="4125190"/>
              <a:ext cx="572409" cy="22171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6" name="Стрелка вниз 85"/>
            <p:cNvSpPr/>
            <p:nvPr/>
          </p:nvSpPr>
          <p:spPr bwMode="auto">
            <a:xfrm>
              <a:off x="4351438" y="3639070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7" name="Стрелка вниз 86"/>
            <p:cNvSpPr/>
            <p:nvPr/>
          </p:nvSpPr>
          <p:spPr bwMode="auto">
            <a:xfrm>
              <a:off x="4351439" y="2929614"/>
              <a:ext cx="572408" cy="222688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8" name="Стрелка вниз 87"/>
            <p:cNvSpPr/>
            <p:nvPr/>
          </p:nvSpPr>
          <p:spPr bwMode="auto">
            <a:xfrm>
              <a:off x="4351438" y="2414836"/>
              <a:ext cx="572408" cy="219764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2" name="Стрелка вниз 91"/>
            <p:cNvSpPr/>
            <p:nvPr/>
          </p:nvSpPr>
          <p:spPr bwMode="auto">
            <a:xfrm>
              <a:off x="2372381" y="1076565"/>
              <a:ext cx="572409" cy="22171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3" name="Стрелка вниз 92"/>
            <p:cNvSpPr/>
            <p:nvPr/>
          </p:nvSpPr>
          <p:spPr bwMode="auto">
            <a:xfrm>
              <a:off x="6511020" y="1081519"/>
              <a:ext cx="572409" cy="216840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4" name="Стрелка вниз 93"/>
            <p:cNvSpPr/>
            <p:nvPr/>
          </p:nvSpPr>
          <p:spPr bwMode="auto">
            <a:xfrm>
              <a:off x="342440" y="1094363"/>
              <a:ext cx="572409" cy="22171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TextBox 77"/>
            <p:cNvSpPr txBox="1">
              <a:spLocks noChangeArrowheads="1"/>
            </p:cNvSpPr>
            <p:nvPr/>
          </p:nvSpPr>
          <p:spPr bwMode="white">
            <a:xfrm>
              <a:off x="896730" y="4287902"/>
              <a:ext cx="1969624" cy="104761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Уточнение мнения заявителя уполномоченным лицом органа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96" name="Стрелка вниз 95"/>
            <p:cNvSpPr/>
            <p:nvPr/>
          </p:nvSpPr>
          <p:spPr bwMode="auto">
            <a:xfrm>
              <a:off x="1713749" y="4136682"/>
              <a:ext cx="572409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Стрелка вниз 96"/>
            <p:cNvSpPr/>
            <p:nvPr/>
          </p:nvSpPr>
          <p:spPr bwMode="auto">
            <a:xfrm>
              <a:off x="7122674" y="3637230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8" name="Стрелка вниз 97"/>
            <p:cNvSpPr/>
            <p:nvPr/>
          </p:nvSpPr>
          <p:spPr bwMode="auto">
            <a:xfrm>
              <a:off x="1704792" y="3659341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Стрелка вниз 97">
              <a:extLst>
                <a:ext uri="{FF2B5EF4-FFF2-40B4-BE49-F238E27FC236}">
                  <a16:creationId xmlns="" xmlns:a16="http://schemas.microsoft.com/office/drawing/2014/main" id="{3F1497BA-4B75-4A70-A0FF-DD1524610B71}"/>
                </a:ext>
              </a:extLst>
            </p:cNvPr>
            <p:cNvSpPr/>
            <p:nvPr/>
          </p:nvSpPr>
          <p:spPr bwMode="auto">
            <a:xfrm>
              <a:off x="2369734" y="1877541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Стрелка вниз 96">
              <a:extLst>
                <a:ext uri="{FF2B5EF4-FFF2-40B4-BE49-F238E27FC236}">
                  <a16:creationId xmlns="" xmlns:a16="http://schemas.microsoft.com/office/drawing/2014/main" id="{92AFF4FE-51BB-412F-8411-F6FC8E82CCA2}"/>
                </a:ext>
              </a:extLst>
            </p:cNvPr>
            <p:cNvSpPr/>
            <p:nvPr/>
          </p:nvSpPr>
          <p:spPr bwMode="auto">
            <a:xfrm>
              <a:off x="6508158" y="1848634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257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61206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Одним из важных направлений в деятельности администрации Поворинского муниципального района    является работа по рассмотрению обращений граждан.                 В отчетном периоде администрацией Поворинского муниципального района  обеспечивались необходимые условия  для объективного, всестороннего и своевременного рассмотрения  поступивших обращений граждан в виде электронного документа, в письменной и устной форме, проводился личный прием  и консультирование граждан.</a:t>
            </a: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администрацию Поворинского муниципального района Воронежской области за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непосредственно  от заявителей на рассмотрение поступило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устных и письменных обращений граждан (за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2022 год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обращений, за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  год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174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обращений ),  с учетом  данных общественной приемной Губернатора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Информация представлена на слайде №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эффективной «обратной связи» с жителями муниципального образования позволило развить гражданскую активность жителей городского и  сельского поселений и повысить доверие к местной власти. Основные задачи организации «обратной связи» по результатам рассмотрения обращений граждан:</a:t>
            </a:r>
          </a:p>
          <a:p>
            <a:pPr algn="just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-повышение ответственности органа местного самоуправления за фактическое исполнение решений, принятых по результатам рассмотрения обращений граждан;</a:t>
            </a:r>
          </a:p>
          <a:p>
            <a:pPr algn="just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-повышение уровня удовлетворенности граждан результатами обращения в органы  местного самоуправления Поворинского муниципального района Воронежской области.</a:t>
            </a:r>
          </a:p>
          <a:p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1428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Поворинский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муниципальный район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6386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E:\Фото общественной приёмной\DSC01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20688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97152"/>
            <a:ext cx="36724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1632" y="836713"/>
            <a:ext cx="28448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564904"/>
            <a:ext cx="39604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692696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636913"/>
            <a:ext cx="36724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776788"/>
            <a:ext cx="3888432" cy="18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20.jpg"/>
          <p:cNvPicPr/>
          <p:nvPr/>
        </p:nvPicPr>
        <p:blipFill>
          <a:blip r:embed="rId10" cstate="print">
            <a:lum bright="20000"/>
          </a:blip>
          <a:stretch>
            <a:fillRect/>
          </a:stretch>
        </p:blipFill>
        <p:spPr>
          <a:xfrm>
            <a:off x="2771800" y="692696"/>
            <a:ext cx="309753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ОП ХРЫКИНА Л.И_  с 11.01.2016г\2023 год\2023год  ПОСЛЕ ПРИЕМА\ВЕРХОВЦЕВ АЮ-20.06.2023\Attachments_redhoper1946@yandex.ru_2023-06-22_14-37-56\DSC_074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764704"/>
            <a:ext cx="293751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op.povor\Desktop\загрузка\Attachments_redhoper1946@yandex.ru_2023-01-19_16-07-38\DSC_061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2636912"/>
            <a:ext cx="40324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op.povor\Desktop\фото 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725144"/>
            <a:ext cx="3960440" cy="18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op.povor\Desktop\DSC_2020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4725144"/>
            <a:ext cx="4032448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4571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016" cy="64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43570" y="1428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Поворинский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муниципальный район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714488"/>
            <a:ext cx="857256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p.povor\Desktop\kudapozhalovatsyanasotrudnikapyaterochki_4AAC1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9"/>
            <a:ext cx="7704855" cy="57039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p.povor\Desktop\kudapozhalovatsyanasotrudnikapyaterochki_4AAC1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9"/>
            <a:ext cx="7704855" cy="57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496945" cy="5038404"/>
        </p:xfrm>
        <a:graphic>
          <a:graphicData uri="http://schemas.openxmlformats.org/drawingml/2006/table">
            <a:tbl>
              <a:tblPr/>
              <a:tblGrid>
                <a:gridCol w="2070683"/>
                <a:gridCol w="2298528"/>
                <a:gridCol w="1985646"/>
                <a:gridCol w="2142088"/>
              </a:tblGrid>
              <a:tr h="1522089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Обращения 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2023  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к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2022году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2022 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к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2021году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2021</a:t>
                      </a:r>
                      <a:endParaRPr lang="ru-RU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 к 2020 году)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8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обращений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 (+29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 (+5%)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174(-31%)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7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письменных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32(-25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43(-10%)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48(+6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349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 ходе личного приема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+3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обр.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(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-16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обр.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20(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57%)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6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через общественные приемные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Губернатора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 (+55 </a:t>
                      </a: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 (-22 </a:t>
                      </a: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 (-41 </a:t>
                      </a: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19256" cy="10081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3"/>
          <a:ext cx="8229600" cy="54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Кроме того , из вышестоящих и других органов в администрацию Поворинского муниципального района Воронежской области за отчетный период поступило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-55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обращение,  что составляет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% от общего количества  письменных обращений ( в 2022 году  –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 обращений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%,  в 2021году –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 обращение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%).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Анализ основных источников поступления письменных обращений и запросов на рассмотрение в администрацию Поворинского муниципального района Воронежской области выглядит следующим образом: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116631"/>
          <a:ext cx="8712969" cy="6174665"/>
        </p:xfrm>
        <a:graphic>
          <a:graphicData uri="http://schemas.openxmlformats.org/drawingml/2006/table">
            <a:tbl>
              <a:tblPr/>
              <a:tblGrid>
                <a:gridCol w="3221602"/>
                <a:gridCol w="1902551"/>
                <a:gridCol w="1803498"/>
                <a:gridCol w="1785318"/>
              </a:tblGrid>
              <a:tr h="1728192"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2023</a:t>
                      </a:r>
                      <a:endParaRPr lang="ru-RU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к    2022году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2022</a:t>
                      </a:r>
                      <a:endParaRPr lang="ru-RU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к    2021году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2021</a:t>
                      </a:r>
                      <a:endParaRPr lang="ru-RU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абсолютных цифрах и процентах (+,- к 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2020 году)</a:t>
                      </a:r>
                      <a:endParaRPr lang="ru-RU" sz="18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08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-Администрация Президента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19(0)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19(-30%)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27(+35%)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925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Правительство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1(-6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обр.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7( + 7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обр.)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2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федеральные органы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0(0)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1(+1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обр.)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26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депутаты ФС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(+3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обр.)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2( +2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обр.)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086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органы прокуратуры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4(+1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обр.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3(+3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обр.)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86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-Правительство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Воронежской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16(-33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(+ 33%)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(+ в 2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86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-непосредственно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заявитель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10(-29%)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(-12%)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(-в 2,2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5"/>
          <a:ext cx="8229600" cy="55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2927</TotalTime>
  <Words>1291</Words>
  <Application>Microsoft Office PowerPoint</Application>
  <PresentationFormat>Экран (4:3)</PresentationFormat>
  <Paragraphs>215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op.povor</cp:lastModifiedBy>
  <cp:revision>474</cp:revision>
  <dcterms:created xsi:type="dcterms:W3CDTF">2011-03-11T13:16:55Z</dcterms:created>
  <dcterms:modified xsi:type="dcterms:W3CDTF">2024-01-09T07:37:19Z</dcterms:modified>
</cp:coreProperties>
</file>